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478" r:id="rId2"/>
    <p:sldId id="1094" r:id="rId3"/>
    <p:sldId id="1096" r:id="rId4"/>
    <p:sldId id="1099" r:id="rId5"/>
    <p:sldId id="1100" r:id="rId6"/>
    <p:sldId id="1103" r:id="rId7"/>
    <p:sldId id="1102" r:id="rId8"/>
    <p:sldId id="1101" r:id="rId9"/>
    <p:sldId id="1104" r:id="rId10"/>
    <p:sldId id="1016" r:id="rId11"/>
    <p:sldId id="1033" r:id="rId12"/>
    <p:sldId id="1034" r:id="rId13"/>
    <p:sldId id="1035" r:id="rId14"/>
    <p:sldId id="1036" r:id="rId15"/>
    <p:sldId id="1037" r:id="rId16"/>
    <p:sldId id="1038" r:id="rId17"/>
    <p:sldId id="1039" r:id="rId18"/>
    <p:sldId id="1044" r:id="rId19"/>
    <p:sldId id="1040" r:id="rId20"/>
    <p:sldId id="1041" r:id="rId21"/>
    <p:sldId id="1042" r:id="rId22"/>
    <p:sldId id="1043" r:id="rId23"/>
    <p:sldId id="1082" r:id="rId24"/>
    <p:sldId id="1091" r:id="rId25"/>
    <p:sldId id="1090" r:id="rId26"/>
    <p:sldId id="1105" r:id="rId27"/>
    <p:sldId id="1106" r:id="rId28"/>
    <p:sldId id="1092" r:id="rId29"/>
    <p:sldId id="1095" r:id="rId30"/>
    <p:sldId id="1093" r:id="rId31"/>
    <p:sldId id="1032" r:id="rId32"/>
    <p:sldId id="1051" r:id="rId33"/>
    <p:sldId id="1107" r:id="rId34"/>
    <p:sldId id="1057" r:id="rId35"/>
    <p:sldId id="1058" r:id="rId36"/>
    <p:sldId id="1065" r:id="rId37"/>
    <p:sldId id="1066" r:id="rId38"/>
    <p:sldId id="1064" r:id="rId39"/>
    <p:sldId id="1060" r:id="rId40"/>
    <p:sldId id="1068" r:id="rId41"/>
    <p:sldId id="1069" r:id="rId42"/>
    <p:sldId id="1070" r:id="rId43"/>
    <p:sldId id="1071" r:id="rId44"/>
    <p:sldId id="1073" r:id="rId45"/>
    <p:sldId id="1074" r:id="rId46"/>
    <p:sldId id="1077" r:id="rId47"/>
    <p:sldId id="1078" r:id="rId48"/>
    <p:sldId id="1079" r:id="rId49"/>
    <p:sldId id="1080" r:id="rId50"/>
    <p:sldId id="1081" r:id="rId51"/>
    <p:sldId id="1056" r:id="rId52"/>
    <p:sldId id="1084" r:id="rId53"/>
    <p:sldId id="1086" r:id="rId54"/>
    <p:sldId id="1087" r:id="rId55"/>
    <p:sldId id="1088" r:id="rId56"/>
    <p:sldId id="1089" r:id="rId57"/>
  </p:sldIdLst>
  <p:sldSz cx="14630400" cy="8229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652780" indent="-19558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2611755" indent="-78295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8">
          <p15:clr>
            <a:srgbClr val="A4A3A4"/>
          </p15:clr>
        </p15:guide>
        <p15:guide id="2" pos="528">
          <p15:clr>
            <a:srgbClr val="A4A3A4"/>
          </p15:clr>
        </p15:guide>
        <p15:guide id="3" pos="86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424F"/>
    <a:srgbClr val="1086B9"/>
    <a:srgbClr val="FFFFFF"/>
    <a:srgbClr val="C5E7F1"/>
    <a:srgbClr val="DAFDD3"/>
    <a:srgbClr val="AADEBA"/>
    <a:srgbClr val="F3A999"/>
    <a:srgbClr val="98CFA8"/>
    <a:srgbClr val="F2F2F2"/>
    <a:srgbClr val="FCF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17" autoAdjust="0"/>
    <p:restoredTop sz="91502" autoAdjust="0"/>
  </p:normalViewPr>
  <p:slideViewPr>
    <p:cSldViewPr>
      <p:cViewPr varScale="1">
        <p:scale>
          <a:sx n="87" d="100"/>
          <a:sy n="87" d="100"/>
        </p:scale>
        <p:origin x="225" y="39"/>
      </p:cViewPr>
      <p:guideLst>
        <p:guide orient="horz" pos="2418"/>
        <p:guide pos="528"/>
        <p:guide pos="86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 Cheng" userId="dbeed8448c6bb12c" providerId="LiveId" clId="{D7B47C40-967C-4588-B66F-CB4A2846500B}"/>
    <pc:docChg chg="modSld">
      <pc:chgData name="Ran Cheng" userId="dbeed8448c6bb12c" providerId="LiveId" clId="{D7B47C40-967C-4588-B66F-CB4A2846500B}" dt="2023-12-18T07:56:43.824" v="9" actId="20577"/>
      <pc:docMkLst>
        <pc:docMk/>
      </pc:docMkLst>
      <pc:sldChg chg="modSp mod">
        <pc:chgData name="Ran Cheng" userId="dbeed8448c6bb12c" providerId="LiveId" clId="{D7B47C40-967C-4588-B66F-CB4A2846500B}" dt="2023-12-18T07:56:43.824" v="9" actId="20577"/>
        <pc:sldMkLst>
          <pc:docMk/>
          <pc:sldMk cId="0" sldId="478"/>
        </pc:sldMkLst>
        <pc:spChg chg="mod">
          <ac:chgData name="Ran Cheng" userId="dbeed8448c6bb12c" providerId="LiveId" clId="{D7B47C40-967C-4588-B66F-CB4A2846500B}" dt="2023-12-18T07:56:43.824" v="9" actId="20577"/>
          <ac:spMkLst>
            <pc:docMk/>
            <pc:sldMk cId="0" sldId="478"/>
            <ac:spMk id="8193" creationId="{00000000-0000-0000-0000-000000000000}"/>
          </ac:spMkLst>
        </pc:spChg>
        <pc:spChg chg="mod">
          <ac:chgData name="Ran Cheng" userId="dbeed8448c6bb12c" providerId="LiveId" clId="{D7B47C40-967C-4588-B66F-CB4A2846500B}" dt="2023-12-18T07:51:39.395" v="8" actId="20577"/>
          <ac:spMkLst>
            <pc:docMk/>
            <pc:sldMk cId="0" sldId="478"/>
            <ac:spMk id="819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967086C5-CEC5-47F0-83F0-856B364B431D}" type="datetimeFigureOut">
              <a:rPr lang="en-US" altLang="en-US"/>
              <a:t>12/25/2023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20E07255-940D-4BDF-BD2F-B73D8A194996}" type="slidenum">
              <a:rPr lang="en-US" altLang="en-US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34487-1A6A-4FE7-847E-D06598E2322B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2D99C-A557-43A7-946E-F176689ED4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5900" indent="-215900">
              <a:lnSpc>
                <a:spcPct val="100000"/>
              </a:lnSpc>
            </a:pPr>
            <a:r>
              <a:rPr lang="en-US" altLang="zh-CN" dirty="0">
                <a:sym typeface="+mn-ea"/>
              </a:rPr>
              <a:t>In this chapter, I will introduce how to retrieve data from one table. Just from one table. I will introduce how to retrieve data from multiple table in next chapter.</a:t>
            </a:r>
            <a:endParaRPr lang="en-US" altLang="zh-CN" dirty="0"/>
          </a:p>
          <a:p>
            <a:pPr marL="215900" indent="-215900">
              <a:lnSpc>
                <a:spcPct val="100000"/>
              </a:lnSpc>
            </a:pPr>
            <a:endParaRPr lang="zh-CN" altLang="en-US" dirty="0"/>
          </a:p>
          <a:p>
            <a:pPr marL="215900" indent="-215900"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2D99C-A557-43A7-946E-F176689ED48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2D99C-A557-43A7-946E-F176689ED48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231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2D99C-A557-43A7-946E-F176689ED48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00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2D99C-A557-43A7-946E-F176689ED48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898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2D99C-A557-43A7-946E-F176689ED48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557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2D99C-A557-43A7-946E-F176689ED48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168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2D99C-A557-43A7-946E-F176689ED48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825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2D99C-A557-43A7-946E-F176689ED48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80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86000" y="2819400"/>
            <a:ext cx="11506200" cy="2806787"/>
          </a:xfrm>
          <a:prstGeom prst="rect">
            <a:avLst/>
          </a:prstGeom>
        </p:spPr>
        <p:txBody>
          <a:bodyPr/>
          <a:lstStyle>
            <a:lvl1pPr algn="l">
              <a:defRPr sz="4600">
                <a:solidFill>
                  <a:srgbClr val="A2424F"/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5715000"/>
            <a:ext cx="11506200" cy="1676400"/>
          </a:xfr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3000">
                <a:latin typeface="Montserrat" panose="02000505000000020004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838200" y="1981200"/>
            <a:ext cx="12954000" cy="5334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buClr>
                <a:srgbClr val="A2424F"/>
              </a:buClr>
              <a:defRPr>
                <a:latin typeface="Lato" panose="020F0502020204030203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>
                <a:latin typeface="Lato" panose="020F0502020204030203" pitchFamily="34" charset="0"/>
              </a:defRPr>
            </a:lvl2pPr>
            <a:lvl3pPr>
              <a:buClr>
                <a:srgbClr val="F3A999"/>
              </a:buCl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838200" y="330200"/>
            <a:ext cx="12954000" cy="14224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solidFill>
                  <a:srgbClr val="A2424F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A2424F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 bwMode="auto">
          <a:xfrm flipV="1">
            <a:off x="2895600" y="1214438"/>
            <a:ext cx="0" cy="5867400"/>
          </a:xfrm>
          <a:prstGeom prst="line">
            <a:avLst/>
          </a:prstGeom>
          <a:noFill/>
          <a:ln w="19050" algn="ctr">
            <a:solidFill>
              <a:schemeClr val="accent3">
                <a:alpha val="43921"/>
              </a:schemeClr>
            </a:solidFill>
            <a:prstDash val="lg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00" y="2590800"/>
            <a:ext cx="10058400" cy="3048000"/>
          </a:xfrm>
        </p:spPr>
        <p:txBody>
          <a:bodyPr anchor="ctr"/>
          <a:lstStyle>
            <a:lvl1pPr marL="0" indent="0">
              <a:buNone/>
              <a:defRPr sz="4600">
                <a:solidFill>
                  <a:srgbClr val="A2424F"/>
                </a:solidFill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16736" y="7751742"/>
            <a:ext cx="2966725" cy="438150"/>
          </a:xfrm>
          <a:prstGeom prst="rect">
            <a:avLst/>
          </a:prstGeom>
        </p:spPr>
        <p:txBody>
          <a:bodyPr/>
          <a:lstStyle/>
          <a:p>
            <a:fld id="{71870A07-625F-4141-A252-1CF739E29EFB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23422" y="7885676"/>
            <a:ext cx="5787365" cy="30421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55970" y="7864752"/>
            <a:ext cx="1574430" cy="304216"/>
          </a:xfrm>
        </p:spPr>
        <p:txBody>
          <a:bodyPr/>
          <a:lstStyle/>
          <a:p>
            <a:fld id="{BFD3BF4F-535B-4E63-8066-DB812B2065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129540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/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7" name="Title Placeholder 3"/>
          <p:cNvSpPr>
            <a:spLocks noGrp="1"/>
          </p:cNvSpPr>
          <p:nvPr>
            <p:ph type="title"/>
          </p:nvPr>
        </p:nvSpPr>
        <p:spPr bwMode="auto">
          <a:xfrm>
            <a:off x="838200" y="330200"/>
            <a:ext cx="12954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2424F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5pPr>
      <a:lvl6pPr marL="653415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6pPr>
      <a:lvl7pPr marL="1306195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7pPr>
      <a:lvl8pPr marL="1959610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8pPr>
      <a:lvl9pPr marL="2612390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9pPr>
    </p:titleStyle>
    <p:bodyStyle>
      <a:lvl1pPr marL="335280" indent="-335280" algn="l" rtl="0" eaLnBrk="0" fontAlgn="base" hangingPunct="0">
        <a:spcBef>
          <a:spcPts val="400"/>
        </a:spcBef>
        <a:spcAft>
          <a:spcPts val="200"/>
        </a:spcAft>
        <a:buClr>
          <a:schemeClr val="bg2"/>
        </a:buClr>
        <a:buSzPct val="80000"/>
        <a:buChar char="•"/>
        <a:defRPr sz="30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7705" indent="-352425" algn="l" rtl="0" eaLnBrk="0" fontAlgn="base" hangingPunct="0">
        <a:spcBef>
          <a:spcPts val="400"/>
        </a:spcBef>
        <a:spcAft>
          <a:spcPts val="200"/>
        </a:spcAft>
        <a:buClr>
          <a:srgbClr val="ADD3F7"/>
        </a:buClr>
        <a:buSzPct val="90000"/>
        <a:buFont typeface="Times" panose="02020603050405020304" pitchFamily="18" charset="0"/>
        <a:buChar char="•"/>
        <a:defRPr sz="26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631950" indent="-325755" algn="l" rtl="0" eaLnBrk="0" fontAlgn="base" hangingPunct="0">
        <a:spcBef>
          <a:spcPts val="400"/>
        </a:spcBef>
        <a:spcAft>
          <a:spcPts val="200"/>
        </a:spcAft>
        <a:buClr>
          <a:schemeClr val="tx2"/>
        </a:buClr>
        <a:buSzPct val="90000"/>
        <a:buChar char="•"/>
        <a:defRPr sz="24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2284730" indent="-325755" algn="l" rtl="0" eaLnBrk="0" fontAlgn="base" hangingPunct="0">
        <a:spcBef>
          <a:spcPts val="400"/>
        </a:spcBef>
        <a:spcAft>
          <a:spcPts val="200"/>
        </a:spcAft>
        <a:buChar char="–"/>
        <a:defRPr sz="20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938780" indent="-325755" algn="l" rtl="0" eaLnBrk="0" fontAlgn="base" hangingPunct="0">
        <a:spcBef>
          <a:spcPts val="400"/>
        </a:spcBef>
        <a:spcAft>
          <a:spcPts val="200"/>
        </a:spcAft>
        <a:buChar char="»"/>
        <a:defRPr sz="20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3592195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6pPr>
      <a:lvl7pPr marL="4244975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7pPr>
      <a:lvl8pPr marL="4898390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8pPr>
      <a:lvl9pPr marL="5551170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41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9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61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39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80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58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78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ctrTitle"/>
          </p:nvPr>
        </p:nvSpPr>
        <p:spPr>
          <a:xfrm>
            <a:off x="914400" y="2144056"/>
            <a:ext cx="12801600" cy="1739900"/>
          </a:xfrm>
        </p:spPr>
        <p:txBody>
          <a:bodyPr/>
          <a:lstStyle/>
          <a:p>
            <a:pPr algn="ctr"/>
            <a:br>
              <a:rPr lang="en-US" altLang="en-US" sz="4000" b="1" dirty="0">
                <a:latin typeface="Lato" panose="020F0502020204030203" pitchFamily="34" charset="0"/>
              </a:rPr>
            </a:br>
            <a:r>
              <a:rPr lang="en-US" altLang="en-US" sz="4000" b="1" dirty="0">
                <a:latin typeface="Lato" panose="020F0502020204030203" pitchFamily="34" charset="0"/>
              </a:rPr>
              <a:t>Principles of Database Systems (</a:t>
            </a:r>
            <a:r>
              <a:rPr lang="en-US" altLang="en-US" sz="4000" b="1" dirty="0">
                <a:solidFill>
                  <a:srgbClr val="A2424F"/>
                </a:solidFill>
                <a:latin typeface="Lato" panose="020F0502020204030203" pitchFamily="34" charset="0"/>
              </a:rPr>
              <a:t>CS307)</a:t>
            </a:r>
            <a:br>
              <a:rPr lang="en-US" altLang="en-US" sz="4000" b="1" dirty="0">
                <a:solidFill>
                  <a:srgbClr val="A2424F"/>
                </a:solidFill>
                <a:latin typeface="Lato" panose="020F0502020204030203" pitchFamily="34" charset="0"/>
              </a:rPr>
            </a:br>
            <a:r>
              <a:rPr lang="en-US" altLang="en-US" sz="3200">
                <a:latin typeface="Lato" panose="020F0502020204030203" pitchFamily="34" charset="0"/>
              </a:rPr>
              <a:t>Lecture </a:t>
            </a:r>
            <a:r>
              <a:rPr lang="en-US" altLang="zh-CN" sz="3200">
                <a:latin typeface="Lato" panose="020F0502020204030203" pitchFamily="34" charset="0"/>
              </a:rPr>
              <a:t>15</a:t>
            </a:r>
            <a:r>
              <a:rPr lang="en-US" altLang="en-US" sz="3200">
                <a:latin typeface="Lato" panose="020F0502020204030203" pitchFamily="34" charset="0"/>
              </a:rPr>
              <a:t>:</a:t>
            </a:r>
            <a:r>
              <a:rPr lang="zh-CN" altLang="en-US" sz="3200" dirty="0">
                <a:latin typeface="Lato" panose="020F0502020204030203" pitchFamily="34" charset="0"/>
              </a:rPr>
              <a:t> </a:t>
            </a:r>
            <a:r>
              <a:rPr lang="en-US" altLang="zh-CN" sz="3200" dirty="0">
                <a:latin typeface="Lato" panose="020F0502020204030203" pitchFamily="34" charset="0"/>
              </a:rPr>
              <a:t>Advanced Topics</a:t>
            </a:r>
            <a:endParaRPr lang="en-US" altLang="en-US" sz="4000" b="1" dirty="0">
              <a:solidFill>
                <a:srgbClr val="A2424F"/>
              </a:solidFill>
              <a:latin typeface="Lato" panose="020F0502020204030203" pitchFamily="34" charset="0"/>
            </a:endParaRPr>
          </a:p>
        </p:txBody>
      </p:sp>
      <p:sp>
        <p:nvSpPr>
          <p:cNvPr id="8194" name="Subtitle 2"/>
          <p:cNvSpPr>
            <a:spLocks noGrp="1" noChangeArrowheads="1"/>
          </p:cNvSpPr>
          <p:nvPr>
            <p:ph type="subTitle" idx="1"/>
          </p:nvPr>
        </p:nvSpPr>
        <p:spPr>
          <a:xfrm>
            <a:off x="1562100" y="4233206"/>
            <a:ext cx="11506200" cy="1981200"/>
          </a:xfrm>
        </p:spPr>
        <p:txBody>
          <a:bodyPr/>
          <a:lstStyle/>
          <a:p>
            <a:pPr algn="ctr">
              <a:lnSpc>
                <a:spcPct val="100000"/>
              </a:lnSpc>
              <a:spcAft>
                <a:spcPts val="200"/>
              </a:spcAft>
            </a:pPr>
            <a:r>
              <a:rPr lang="de-DE" altLang="zh-CN" sz="3200" b="1" spc="-1" dirty="0">
                <a:latin typeface="Lato" panose="020F0502020204030203"/>
                <a:ea typeface="MS PGothic" panose="020B0600070205080204" pitchFamily="34" charset="-128"/>
              </a:rPr>
              <a:t>Ran Cheng</a:t>
            </a:r>
            <a:endParaRPr lang="de-DE" altLang="zh-CN" sz="1000" b="1" spc="-1" dirty="0">
              <a:latin typeface="Lato" panose="020F0502020204030203"/>
              <a:ea typeface="MS PGothic" panose="020B0600070205080204" pitchFamily="34" charset="-128"/>
            </a:endParaRPr>
          </a:p>
          <a:p>
            <a:pPr algn="ctr">
              <a:lnSpc>
                <a:spcPct val="100000"/>
              </a:lnSpc>
              <a:spcAft>
                <a:spcPts val="200"/>
              </a:spcAft>
            </a:pPr>
            <a:endParaRPr lang="de-DE" altLang="zh-CN" sz="2000" spc="-1" dirty="0">
              <a:latin typeface="Lato" panose="020F0502020204030203"/>
              <a:ea typeface="MS PGothic" panose="020B0600070205080204" pitchFamily="34" charset="-128"/>
            </a:endParaRPr>
          </a:p>
          <a:p>
            <a:pPr algn="ctr">
              <a:spcAft>
                <a:spcPts val="200"/>
              </a:spcAft>
            </a:pP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Department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of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Computer Science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and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Engineering</a:t>
            </a:r>
          </a:p>
          <a:p>
            <a:pPr algn="ctr">
              <a:spcAft>
                <a:spcPts val="200"/>
              </a:spcAft>
            </a:pP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Southern University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of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Science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and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Technology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62150" y="7543800"/>
            <a:ext cx="1070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Most contents are from slides made by Stéphane 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Faroult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and the authors of Database System Concepts (7</a:t>
            </a:r>
            <a:r>
              <a:rPr lang="en-US" sz="16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th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Edition).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Their original slides have been modified to adapt to the schedule of CS307 at 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SUSTech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4DFCF-986F-084A-A4CA-1827BEF5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00"/>
            <a:ext cx="12954000" cy="1422400"/>
          </a:xfrm>
        </p:spPr>
        <p:txBody>
          <a:bodyPr>
            <a:normAutofit/>
          </a:bodyPr>
          <a:lstStyle/>
          <a:p>
            <a:r>
              <a:rPr lang="en-CN" sz="5400" dirty="0"/>
              <a:t>Beyond Tables: </a:t>
            </a:r>
            <a:r>
              <a:rPr lang="en-US" altLang="zh-CN" sz="5400" dirty="0"/>
              <a:t>More</a:t>
            </a:r>
            <a:r>
              <a:rPr lang="zh-CN" altLang="en-US" sz="5400" dirty="0"/>
              <a:t> </a:t>
            </a:r>
            <a:r>
              <a:rPr lang="en-US" altLang="zh-CN" sz="5400" dirty="0"/>
              <a:t>Data</a:t>
            </a:r>
            <a:r>
              <a:rPr lang="zh-CN" altLang="en-US" sz="5400" dirty="0"/>
              <a:t> </a:t>
            </a:r>
            <a:r>
              <a:rPr lang="en-US" altLang="zh-CN" sz="5400" dirty="0"/>
              <a:t>Types</a:t>
            </a:r>
            <a:endParaRPr lang="en-CN" sz="5400" dirty="0"/>
          </a:p>
        </p:txBody>
      </p:sp>
    </p:spTree>
    <p:extLst>
      <p:ext uri="{BB962C8B-B14F-4D97-AF65-F5344CB8AC3E}">
        <p14:creationId xmlns:p14="http://schemas.microsoft.com/office/powerpoint/2010/main" val="98751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7A1523-8CE7-8707-ECEF-CBD4ED5BA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Many applications require storage of complex data, whose schema</a:t>
            </a:r>
            <a:r>
              <a:rPr lang="zh-CN" altLang="en-US" sz="2800" dirty="0"/>
              <a:t> </a:t>
            </a:r>
            <a:r>
              <a:rPr lang="en-US" sz="2800" dirty="0"/>
              <a:t>changes often</a:t>
            </a:r>
          </a:p>
          <a:p>
            <a:r>
              <a:rPr lang="en-US" sz="2800" dirty="0"/>
              <a:t>The </a:t>
            </a:r>
            <a:r>
              <a:rPr lang="en-US" sz="2800" dirty="0">
                <a:solidFill>
                  <a:srgbClr val="A2424F"/>
                </a:solidFill>
              </a:rPr>
              <a:t>relational model’s requirement</a:t>
            </a:r>
            <a:r>
              <a:rPr lang="en-US" sz="2800" dirty="0"/>
              <a:t> of atomic data types may be </a:t>
            </a:r>
            <a:r>
              <a:rPr lang="en-US" sz="2800" b="1" dirty="0">
                <a:solidFill>
                  <a:srgbClr val="A2424F"/>
                </a:solidFill>
              </a:rPr>
              <a:t>an overkill</a:t>
            </a:r>
          </a:p>
          <a:p>
            <a:pPr lvl="1"/>
            <a:r>
              <a:rPr lang="en-US" sz="2400" dirty="0"/>
              <a:t>E.g., storing set of interests as a set-valued attribute of a user profile may be simpler than normalizing it</a:t>
            </a:r>
          </a:p>
          <a:p>
            <a:r>
              <a:rPr lang="en-US" sz="2800" dirty="0">
                <a:solidFill>
                  <a:srgbClr val="A2424F"/>
                </a:solidFill>
              </a:rPr>
              <a:t>Data exchange</a:t>
            </a:r>
            <a:r>
              <a:rPr lang="en-US" sz="2800" dirty="0"/>
              <a:t> can benefit greatly from semi-structured data</a:t>
            </a:r>
          </a:p>
          <a:p>
            <a:pPr lvl="1"/>
            <a:r>
              <a:rPr lang="en-US" sz="2400" dirty="0"/>
              <a:t>Exchange can be </a:t>
            </a:r>
            <a:r>
              <a:rPr lang="en-US" sz="2400" dirty="0">
                <a:solidFill>
                  <a:srgbClr val="A2424F"/>
                </a:solidFill>
              </a:rPr>
              <a:t>between applications</a:t>
            </a:r>
            <a:r>
              <a:rPr lang="en-US" sz="2400" dirty="0"/>
              <a:t>, or </a:t>
            </a:r>
            <a:r>
              <a:rPr lang="en-US" sz="2400" dirty="0">
                <a:solidFill>
                  <a:srgbClr val="A2424F"/>
                </a:solidFill>
              </a:rPr>
              <a:t>between back-end and front-end</a:t>
            </a:r>
            <a:r>
              <a:rPr lang="en-US" sz="2400" dirty="0"/>
              <a:t> of an application</a:t>
            </a:r>
          </a:p>
          <a:p>
            <a:pPr lvl="1"/>
            <a:r>
              <a:rPr lang="en-US" sz="2400" dirty="0">
                <a:solidFill>
                  <a:srgbClr val="A2424F"/>
                </a:solidFill>
              </a:rPr>
              <a:t>Web-services</a:t>
            </a:r>
            <a:r>
              <a:rPr lang="en-US" sz="2400" dirty="0"/>
              <a:t> are widely used today, with complex data fetched to the front-end and displayed using a mobile app or JavaScript</a:t>
            </a:r>
          </a:p>
          <a:p>
            <a:r>
              <a:rPr lang="en-US" sz="2800" b="1" dirty="0">
                <a:solidFill>
                  <a:srgbClr val="A2424F"/>
                </a:solidFill>
              </a:rPr>
              <a:t>JSON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A2424F"/>
                </a:solidFill>
              </a:rPr>
              <a:t>XML</a:t>
            </a:r>
            <a:r>
              <a:rPr lang="en-US" sz="2800" dirty="0"/>
              <a:t> are widely used semi-structured data models</a:t>
            </a:r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0A6554-FC59-E96A-BFC1-DCA1AA04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192342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0B505C-5283-8DA3-C783-36437D93C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Flexible schema</a:t>
            </a:r>
          </a:p>
          <a:p>
            <a:pPr lvl="1"/>
            <a:r>
              <a:rPr lang="en-US" dirty="0">
                <a:solidFill>
                  <a:srgbClr val="A2424F"/>
                </a:solidFill>
              </a:rPr>
              <a:t>Wide column representation</a:t>
            </a:r>
            <a:r>
              <a:rPr lang="en-US" dirty="0"/>
              <a:t>: allow each tuple to have a different set of attributes, can add new attributes at any time</a:t>
            </a:r>
          </a:p>
          <a:p>
            <a:pPr lvl="1"/>
            <a:r>
              <a:rPr lang="en-US" dirty="0">
                <a:solidFill>
                  <a:srgbClr val="A2424F"/>
                </a:solidFill>
              </a:rPr>
              <a:t>Sparse column representation</a:t>
            </a:r>
            <a:r>
              <a:rPr lang="en-US" dirty="0"/>
              <a:t>: schema has a fixed but large set of attributes, by each tuple may store only a subset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C4148-202A-2EB7-46F8-9954BD8C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Semi-Structured Data Models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64CE43-A0FB-5E72-E8BE-0A5A1798B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953000"/>
            <a:ext cx="6478210" cy="1981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141AC8-1E77-8353-949D-4B911B9C1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5029200"/>
            <a:ext cx="7347857" cy="171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46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518739-0E41-1107-EAD8-E136F2394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Multivalued data types</a:t>
            </a:r>
          </a:p>
          <a:p>
            <a:pPr lvl="1"/>
            <a:r>
              <a:rPr lang="en-US" sz="2800" dirty="0"/>
              <a:t>Sets, multisets</a:t>
            </a:r>
          </a:p>
          <a:p>
            <a:pPr lvl="2"/>
            <a:r>
              <a:rPr lang="en-US" dirty="0"/>
              <a:t>E.g.,: set of interests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{"basketball", "cooking", "anime", "jazz"}</a:t>
            </a:r>
          </a:p>
          <a:p>
            <a:pPr lvl="1"/>
            <a:r>
              <a:rPr lang="en-US" sz="2800" dirty="0"/>
              <a:t>Key-value map (or just map for short)</a:t>
            </a:r>
          </a:p>
          <a:p>
            <a:pPr lvl="2"/>
            <a:r>
              <a:rPr lang="en-US" dirty="0"/>
              <a:t>Store a set of key-value pairs</a:t>
            </a:r>
          </a:p>
          <a:p>
            <a:pPr lvl="2"/>
            <a:r>
              <a:rPr lang="en-US" dirty="0"/>
              <a:t>E.g.,</a:t>
            </a:r>
          </a:p>
          <a:p>
            <a:pPr lvl="3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{(brand, Apple), (ID, MacBook Air), (size, 13), (color, silver)}</a:t>
            </a:r>
          </a:p>
          <a:p>
            <a:pPr lvl="2"/>
            <a:r>
              <a:rPr lang="en-US" dirty="0"/>
              <a:t>Operations on maps</a:t>
            </a:r>
          </a:p>
          <a:p>
            <a:pPr lvl="3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put(key, value)</a:t>
            </a:r>
          </a:p>
          <a:p>
            <a:pPr lvl="3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get(key)</a:t>
            </a:r>
          </a:p>
          <a:p>
            <a:pPr lvl="3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delete(key)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8BC685-F116-1725-19BD-89D9EC89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Semi-Structured Data Models</a:t>
            </a:r>
          </a:p>
        </p:txBody>
      </p:sp>
    </p:spTree>
    <p:extLst>
      <p:ext uri="{BB962C8B-B14F-4D97-AF65-F5344CB8AC3E}">
        <p14:creationId xmlns:p14="http://schemas.microsoft.com/office/powerpoint/2010/main" val="1503211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A3E59-3D0F-8321-0B0A-672CAF6C6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Arrays </a:t>
            </a:r>
          </a:p>
          <a:p>
            <a:pPr lvl="1"/>
            <a:r>
              <a:rPr lang="en-US" dirty="0"/>
              <a:t>Widely used for scientific and monitoring applications</a:t>
            </a:r>
          </a:p>
          <a:p>
            <a:pPr lvl="1"/>
            <a:r>
              <a:rPr lang="en-US" dirty="0"/>
              <a:t>E.g., readings taken at regular intervals can be represented as array of values instead of (time, value) pairs</a:t>
            </a:r>
          </a:p>
          <a:p>
            <a:pPr lvl="2"/>
            <a:r>
              <a:rPr lang="en-US" dirty="0"/>
              <a:t>[5, 8, 9, 11] instead of {(1,5), (2, 8), (3, 9), (4, 11)}</a:t>
            </a:r>
          </a:p>
          <a:p>
            <a:r>
              <a:rPr lang="en-US" dirty="0"/>
              <a:t>Array database:  a database that provides specialized support for arrays</a:t>
            </a:r>
          </a:p>
          <a:p>
            <a:pPr lvl="1"/>
            <a:r>
              <a:rPr lang="en-US" dirty="0"/>
              <a:t>E.g., compressed storage, query language extensions, etc.</a:t>
            </a:r>
          </a:p>
          <a:p>
            <a:pPr lvl="1"/>
            <a:r>
              <a:rPr lang="en-US" dirty="0"/>
              <a:t>Oracle </a:t>
            </a:r>
            <a:r>
              <a:rPr lang="en-US" dirty="0" err="1"/>
              <a:t>GeoRaster</a:t>
            </a:r>
            <a:r>
              <a:rPr lang="en-US" dirty="0"/>
              <a:t>, </a:t>
            </a:r>
            <a:r>
              <a:rPr lang="en-US" dirty="0" err="1"/>
              <a:t>PostGIS</a:t>
            </a:r>
            <a:r>
              <a:rPr lang="en-US" dirty="0"/>
              <a:t>, </a:t>
            </a:r>
            <a:r>
              <a:rPr lang="en-US" dirty="0" err="1"/>
              <a:t>SciDB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B00589-D99B-4C93-C741-05C0CCA4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Semi-Structured Data Models</a:t>
            </a:r>
          </a:p>
        </p:txBody>
      </p:sp>
    </p:spTree>
    <p:extLst>
      <p:ext uri="{BB962C8B-B14F-4D97-AF65-F5344CB8AC3E}">
        <p14:creationId xmlns:p14="http://schemas.microsoft.com/office/powerpoint/2010/main" val="1025294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F81078-F4BA-33C0-8F97-7B51072F7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9144000" cy="5334000"/>
          </a:xfrm>
        </p:spPr>
        <p:txBody>
          <a:bodyPr/>
          <a:lstStyle/>
          <a:p>
            <a:r>
              <a:rPr lang="en-US" dirty="0"/>
              <a:t>Hierarchical data is common in many applications</a:t>
            </a:r>
            <a:endParaRPr lang="en-US" b="1" dirty="0">
              <a:solidFill>
                <a:srgbClr val="A2424F"/>
              </a:solidFill>
            </a:endParaRPr>
          </a:p>
          <a:p>
            <a:endParaRPr lang="en-US" b="1" dirty="0">
              <a:solidFill>
                <a:srgbClr val="A2424F"/>
              </a:solidFill>
            </a:endParaRPr>
          </a:p>
          <a:p>
            <a:r>
              <a:rPr lang="en-US" b="1" dirty="0">
                <a:solidFill>
                  <a:srgbClr val="A2424F"/>
                </a:solidFill>
              </a:rPr>
              <a:t>JSON </a:t>
            </a:r>
            <a:r>
              <a:rPr lang="en-US" dirty="0"/>
              <a:t>(JavaScript Object Notation)</a:t>
            </a:r>
          </a:p>
          <a:p>
            <a:pPr lvl="1"/>
            <a:r>
              <a:rPr lang="en-US" dirty="0"/>
              <a:t>Widely used today</a:t>
            </a:r>
          </a:p>
          <a:p>
            <a:r>
              <a:rPr lang="en-US" b="1" dirty="0">
                <a:solidFill>
                  <a:srgbClr val="A2424F"/>
                </a:solidFill>
              </a:rPr>
              <a:t>XML</a:t>
            </a:r>
            <a:r>
              <a:rPr lang="en-US" dirty="0"/>
              <a:t> (</a:t>
            </a:r>
            <a:r>
              <a:rPr lang="en-US" dirty="0" err="1"/>
              <a:t>eXtensible</a:t>
            </a:r>
            <a:r>
              <a:rPr lang="en-US" dirty="0"/>
              <a:t> Markup Language)</a:t>
            </a:r>
          </a:p>
          <a:p>
            <a:pPr lvl="1"/>
            <a:r>
              <a:rPr lang="en-US" dirty="0"/>
              <a:t>Earlier generation notation, still used extensively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39B8B9-F51E-68DA-96DE-DACD2FC2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Data Types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AC036-E8BC-3323-FCA8-DAEF0E074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854635"/>
            <a:ext cx="3097302" cy="3784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949857-DC15-133F-C383-63834B0D3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651" y="4974079"/>
            <a:ext cx="4926102" cy="2911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1294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A39194-E249-A9C3-9A50-627D5A23C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5943600" cy="5334000"/>
          </a:xfrm>
        </p:spPr>
        <p:txBody>
          <a:bodyPr/>
          <a:lstStyle/>
          <a:p>
            <a:r>
              <a:rPr lang="en-US" dirty="0"/>
              <a:t>Textual representation widely used for data exchange</a:t>
            </a:r>
          </a:p>
          <a:p>
            <a:endParaRPr lang="en-US" dirty="0"/>
          </a:p>
          <a:p>
            <a:r>
              <a:rPr lang="en-US" dirty="0"/>
              <a:t>Types: integer, real, string, and </a:t>
            </a:r>
          </a:p>
          <a:p>
            <a:pPr lvl="1"/>
            <a:r>
              <a:rPr lang="en-US" dirty="0">
                <a:solidFill>
                  <a:srgbClr val="A2424F"/>
                </a:solidFill>
              </a:rPr>
              <a:t>Objects</a:t>
            </a:r>
            <a:r>
              <a:rPr lang="en-US" dirty="0"/>
              <a:t>: key-value maps, i.e. sets of (attribute name, value) </a:t>
            </a:r>
            <a:r>
              <a:rPr lang="en-US" dirty="0">
                <a:solidFill>
                  <a:srgbClr val="A2424F"/>
                </a:solidFill>
              </a:rPr>
              <a:t>pairs</a:t>
            </a:r>
          </a:p>
          <a:p>
            <a:pPr lvl="1"/>
            <a:r>
              <a:rPr lang="en-US" dirty="0">
                <a:solidFill>
                  <a:srgbClr val="A2424F"/>
                </a:solidFill>
              </a:rPr>
              <a:t>Arrays</a:t>
            </a:r>
            <a:r>
              <a:rPr lang="en-US" dirty="0"/>
              <a:t>: also key-value maps (from offset to value)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6FA5A1-2ED4-AF63-8315-285B2CDB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C4C93-5C7D-6346-0DB7-ADADCE655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447800"/>
            <a:ext cx="750580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04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178958-0A83-CAB5-4B5F-8CF587E8B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is ubiquitous in data exchange today</a:t>
            </a:r>
          </a:p>
          <a:p>
            <a:pPr lvl="1"/>
            <a:r>
              <a:rPr lang="en-US" dirty="0"/>
              <a:t>Widely used for web services</a:t>
            </a:r>
          </a:p>
          <a:p>
            <a:pPr lvl="2"/>
            <a:r>
              <a:rPr lang="en-US" dirty="0"/>
              <a:t>Most modern applications are architected around on web services</a:t>
            </a:r>
          </a:p>
          <a:p>
            <a:r>
              <a:rPr lang="en-US" dirty="0"/>
              <a:t>PostgreSQL supports JSON format columns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549B5-778D-2143-8138-EB2F7B92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832BC8-528D-4A86-570F-0DB30256E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919" y="4037428"/>
            <a:ext cx="11686561" cy="407431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5AA4516-3C3A-F841-E6CD-2C482524EE3B}"/>
              </a:ext>
            </a:extLst>
          </p:cNvPr>
          <p:cNvSpPr/>
          <p:nvPr/>
        </p:nvSpPr>
        <p:spPr bwMode="auto">
          <a:xfrm>
            <a:off x="3124200" y="5486400"/>
            <a:ext cx="457200" cy="228600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8958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178958-0A83-CAB5-4B5F-8CF587E8B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is ubiquitous in data exchange today</a:t>
            </a:r>
          </a:p>
          <a:p>
            <a:pPr lvl="1"/>
            <a:r>
              <a:rPr lang="en-US" dirty="0"/>
              <a:t>Widely used for web services</a:t>
            </a:r>
          </a:p>
          <a:p>
            <a:pPr lvl="2"/>
            <a:r>
              <a:rPr lang="en-US" dirty="0"/>
              <a:t>Most modern applications are architected around on web services</a:t>
            </a:r>
          </a:p>
          <a:p>
            <a:r>
              <a:rPr lang="en-US" dirty="0"/>
              <a:t>PostgreSQL supports JSON format columns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549B5-778D-2143-8138-EB2F7B92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5BF3A-B926-F61C-15A6-2520E2D78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275"/>
            <a:ext cx="8149922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43BFC3-8E02-B214-5F32-2E8A417D1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574" y="6633796"/>
            <a:ext cx="2006600" cy="133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99A93-0413-9FCA-ECDE-F0C724E42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978780"/>
            <a:ext cx="8801100" cy="1032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6773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BDB663-4CAD-3E94-00F8-A69371DDE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uses tags to mark up text</a:t>
            </a:r>
          </a:p>
          <a:p>
            <a:pPr lvl="1"/>
            <a:r>
              <a:rPr lang="en-US" dirty="0"/>
              <a:t>Tags make the data self-documenting</a:t>
            </a:r>
          </a:p>
          <a:p>
            <a:pPr lvl="1"/>
            <a:r>
              <a:rPr lang="en-US" dirty="0"/>
              <a:t>Tags can be hierarchical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70866E-C8D5-96BD-60EE-EA28BBC7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XML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AA214-F710-6F3D-47E0-5A94EEB68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649394"/>
            <a:ext cx="6630963" cy="360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5F58C-1FD9-ED58-4536-7128D27D4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3649394"/>
            <a:ext cx="4724400" cy="407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80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4DFCF-986F-084A-A4CA-1827BEF5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00"/>
            <a:ext cx="12954000" cy="1422400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Query</a:t>
            </a:r>
            <a:r>
              <a:rPr lang="zh-CN" altLang="en-US" sz="5400" dirty="0"/>
              <a:t> </a:t>
            </a:r>
            <a:r>
              <a:rPr lang="en-US" altLang="zh-CN" sz="5400" dirty="0"/>
              <a:t>Planning</a:t>
            </a:r>
            <a:r>
              <a:rPr lang="zh-CN" altLang="en-US" sz="5400" dirty="0"/>
              <a:t> </a:t>
            </a:r>
            <a:r>
              <a:rPr lang="en-US" altLang="zh-CN" sz="5400" dirty="0"/>
              <a:t>and</a:t>
            </a:r>
            <a:r>
              <a:rPr lang="zh-CN" altLang="en-US" sz="5400" dirty="0"/>
              <a:t> </a:t>
            </a:r>
            <a:r>
              <a:rPr lang="en-US" altLang="zh-CN" sz="5400" dirty="0"/>
              <a:t>Optimization</a:t>
            </a:r>
            <a:endParaRPr lang="en-CN" sz="5400" dirty="0"/>
          </a:p>
        </p:txBody>
      </p:sp>
    </p:spTree>
    <p:extLst>
      <p:ext uri="{BB962C8B-B14F-4D97-AF65-F5344CB8AC3E}">
        <p14:creationId xmlns:p14="http://schemas.microsoft.com/office/powerpoint/2010/main" val="173893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9CC060-776F-7530-EFDD-FB515E9C0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8534400" cy="5334000"/>
          </a:xfrm>
        </p:spPr>
        <p:txBody>
          <a:bodyPr/>
          <a:lstStyle/>
          <a:p>
            <a:r>
              <a:rPr lang="en-US" dirty="0">
                <a:solidFill>
                  <a:srgbClr val="A2424F"/>
                </a:solidFill>
              </a:rPr>
              <a:t>Information retrieval</a:t>
            </a:r>
            <a:r>
              <a:rPr lang="en-US" dirty="0"/>
              <a:t>: querying of unstructured data</a:t>
            </a:r>
          </a:p>
          <a:p>
            <a:pPr lvl="1"/>
            <a:r>
              <a:rPr lang="en-US" dirty="0"/>
              <a:t>Simple model of keyword-based queries</a:t>
            </a:r>
          </a:p>
          <a:p>
            <a:pPr lvl="2"/>
            <a:r>
              <a:rPr lang="en-US" dirty="0"/>
              <a:t>Given query keywords, retrieve </a:t>
            </a:r>
            <a:r>
              <a:rPr lang="en-US" dirty="0">
                <a:solidFill>
                  <a:srgbClr val="A2424F"/>
                </a:solidFill>
              </a:rPr>
              <a:t>documents</a:t>
            </a:r>
            <a:r>
              <a:rPr lang="en-US" dirty="0"/>
              <a:t> containing all the keywords</a:t>
            </a:r>
          </a:p>
          <a:p>
            <a:pPr lvl="1"/>
            <a:r>
              <a:rPr lang="en-US" dirty="0"/>
              <a:t>More advanced models rank </a:t>
            </a:r>
            <a:r>
              <a:rPr lang="en-US" dirty="0">
                <a:solidFill>
                  <a:srgbClr val="A2424F"/>
                </a:solidFill>
              </a:rPr>
              <a:t>relevance of documents</a:t>
            </a:r>
          </a:p>
          <a:p>
            <a:r>
              <a:rPr lang="en-US" dirty="0"/>
              <a:t>Relevance ranking (e.g. </a:t>
            </a:r>
            <a:r>
              <a:rPr lang="zh-CN" altLang="en-US" dirty="0"/>
              <a:t>搜索引擎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Apart from keywords, we need to consider:</a:t>
            </a:r>
          </a:p>
          <a:p>
            <a:pPr lvl="2"/>
            <a:r>
              <a:rPr lang="en-US" dirty="0">
                <a:solidFill>
                  <a:srgbClr val="A2424F"/>
                </a:solidFill>
              </a:rPr>
              <a:t>Frequency</a:t>
            </a:r>
            <a:r>
              <a:rPr lang="en-US" dirty="0"/>
              <a:t> of keywords within the documents.</a:t>
            </a:r>
          </a:p>
          <a:p>
            <a:pPr lvl="2"/>
            <a:r>
              <a:rPr lang="en-US" dirty="0">
                <a:solidFill>
                  <a:srgbClr val="A2424F"/>
                </a:solidFill>
              </a:rPr>
              <a:t>Recency</a:t>
            </a:r>
            <a:r>
              <a:rPr lang="en-US" dirty="0"/>
              <a:t> of the documents.</a:t>
            </a:r>
          </a:p>
          <a:p>
            <a:pPr lvl="2"/>
            <a:r>
              <a:rPr lang="en-US" dirty="0">
                <a:solidFill>
                  <a:srgbClr val="A2424F"/>
                </a:solidFill>
              </a:rPr>
              <a:t>User interaction </a:t>
            </a:r>
            <a:r>
              <a:rPr lang="en-US" dirty="0"/>
              <a:t>metrics (e.g., click-through rate).</a:t>
            </a:r>
          </a:p>
          <a:p>
            <a:pPr lvl="2"/>
            <a:r>
              <a:rPr lang="en-US" dirty="0"/>
              <a:t>…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0A5E0C-F639-51B0-4D7C-2E1F00A57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Textual Data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D46AB0-567E-CD9D-5D96-196D23F66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76200"/>
            <a:ext cx="5045647" cy="45989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D650DE-F608-21DF-AC94-F8ED87AE4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3886200"/>
            <a:ext cx="399605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1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037530-A2C8-9C7C-D927-9A14071B4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A2424F"/>
                </a:solidFill>
              </a:rPr>
              <a:t>Spatial databases</a:t>
            </a:r>
            <a:r>
              <a:rPr lang="en-US" dirty="0"/>
              <a:t> store information related to </a:t>
            </a:r>
            <a:r>
              <a:rPr lang="en-US" u="sng" dirty="0">
                <a:solidFill>
                  <a:srgbClr val="A2424F"/>
                </a:solidFill>
              </a:rPr>
              <a:t>spatial locations</a:t>
            </a:r>
            <a:r>
              <a:rPr lang="en-US" dirty="0"/>
              <a:t>, and support </a:t>
            </a:r>
            <a:r>
              <a:rPr lang="en-US" u="sng" dirty="0"/>
              <a:t>efficient storage, indexing and querying</a:t>
            </a:r>
            <a:r>
              <a:rPr lang="en-US" dirty="0"/>
              <a:t> of spatial data.</a:t>
            </a:r>
          </a:p>
          <a:p>
            <a:pPr lvl="1"/>
            <a:r>
              <a:rPr lang="en-US" b="1" dirty="0">
                <a:solidFill>
                  <a:srgbClr val="A2424F"/>
                </a:solidFill>
              </a:rPr>
              <a:t>Geographic data</a:t>
            </a:r>
            <a:r>
              <a:rPr lang="en-US" dirty="0"/>
              <a:t>: road maps, land-usage maps, topographic elevation maps, political maps showing boundaries, land-ownership maps, and so on.  </a:t>
            </a:r>
          </a:p>
          <a:p>
            <a:pPr lvl="2"/>
            <a:r>
              <a:rPr lang="en-US" dirty="0">
                <a:solidFill>
                  <a:srgbClr val="A2424F"/>
                </a:solidFill>
              </a:rPr>
              <a:t>Geographic information systems (GIS)</a:t>
            </a:r>
            <a:r>
              <a:rPr lang="en-US" dirty="0"/>
              <a:t> are special-purpose databases tailored for storing geographic data. </a:t>
            </a:r>
          </a:p>
          <a:p>
            <a:pPr lvl="2"/>
            <a:r>
              <a:rPr lang="en-US" dirty="0"/>
              <a:t>Round-earth coordinate system may be used</a:t>
            </a:r>
          </a:p>
          <a:p>
            <a:pPr lvl="3"/>
            <a:r>
              <a:rPr lang="en-US" dirty="0"/>
              <a:t>(latitude </a:t>
            </a:r>
            <a:r>
              <a:rPr lang="zh-CN" altLang="en-US" dirty="0"/>
              <a:t>纬度</a:t>
            </a:r>
            <a:r>
              <a:rPr lang="en-US" dirty="0"/>
              <a:t>, longitude </a:t>
            </a:r>
            <a:r>
              <a:rPr lang="zh-CN" altLang="en-US" dirty="0"/>
              <a:t>经度</a:t>
            </a:r>
            <a:r>
              <a:rPr lang="en-US" dirty="0"/>
              <a:t>, elevation </a:t>
            </a:r>
            <a:r>
              <a:rPr lang="zh-CN" altLang="en-US" dirty="0"/>
              <a:t>海拔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A2424F"/>
                </a:solidFill>
              </a:rPr>
              <a:t>Geometric data</a:t>
            </a:r>
            <a:r>
              <a:rPr lang="en-US" dirty="0"/>
              <a:t>: design information about how objects are constructed</a:t>
            </a:r>
          </a:p>
          <a:p>
            <a:pPr lvl="2"/>
            <a:r>
              <a:rPr lang="en-US" dirty="0"/>
              <a:t>E.g., designs of buildings, aircraft, layouts of integrated-circuits.  </a:t>
            </a:r>
          </a:p>
          <a:p>
            <a:pPr lvl="2"/>
            <a:r>
              <a:rPr lang="en-US" dirty="0"/>
              <a:t>2 or 3 dimensional Euclidean space with (X, Y, Z) coordinates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9BD8B6-231F-B71D-300F-8D3E9E6B0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</a:t>
            </a:r>
          </a:p>
        </p:txBody>
      </p:sp>
    </p:spTree>
    <p:extLst>
      <p:ext uri="{BB962C8B-B14F-4D97-AF65-F5344CB8AC3E}">
        <p14:creationId xmlns:p14="http://schemas.microsoft.com/office/powerpoint/2010/main" val="1995345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E87E97-B219-5F65-0A60-8153A73C4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6477000" cy="5334000"/>
          </a:xfrm>
        </p:spPr>
        <p:txBody>
          <a:bodyPr/>
          <a:lstStyle/>
          <a:p>
            <a:r>
              <a:rPr lang="en-US" dirty="0"/>
              <a:t>Various geometric constructs can be represented in a database in a normalized fashion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56C44F-5BF6-794E-9FA8-C723197A0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Representation of Geometric Information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6C93E1D-411B-2036-1E2F-0EA04AA38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981200"/>
            <a:ext cx="6019800" cy="5931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Object for storing 3-D point cloud - MATLAB - MathWorks">
            <a:extLst>
              <a:ext uri="{FF2B5EF4-FFF2-40B4-BE49-F238E27FC236}">
                <a16:creationId xmlns:a16="http://schemas.microsoft.com/office/drawing/2014/main" id="{CEAE3BF1-BB82-4F10-2741-6E3CACF8F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495800"/>
            <a:ext cx="34544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line (mathematics) - Wikipedia">
            <a:extLst>
              <a:ext uri="{FF2B5EF4-FFF2-40B4-BE49-F238E27FC236}">
                <a16:creationId xmlns:a16="http://schemas.microsoft.com/office/drawing/2014/main" id="{9890B4AF-D71E-9DA9-7266-89542D1A3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495800"/>
            <a:ext cx="3702873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9C5E21F-F0D1-DA4B-0476-321E6D89239E}"/>
              </a:ext>
            </a:extLst>
          </p:cNvPr>
          <p:cNvSpPr txBox="1"/>
          <p:nvPr/>
        </p:nvSpPr>
        <p:spPr>
          <a:xfrm>
            <a:off x="685800" y="7162800"/>
            <a:ext cx="23622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Point cloud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41AA52-139E-5E28-671E-8ABD98027D40}"/>
              </a:ext>
            </a:extLst>
          </p:cNvPr>
          <p:cNvSpPr txBox="1"/>
          <p:nvPr/>
        </p:nvSpPr>
        <p:spPr>
          <a:xfrm>
            <a:off x="4800600" y="7086600"/>
            <a:ext cx="23622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 splines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5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9CDA36-7672-2D7C-5D0B-4BF384DF8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“Not Only SQL”</a:t>
            </a:r>
          </a:p>
          <a:p>
            <a:pPr lvl="1"/>
            <a:r>
              <a:rPr lang="en-US" dirty="0"/>
              <a:t>Useful when working with a huge quantity of data when nature of data does not require a relational model</a:t>
            </a:r>
          </a:p>
          <a:p>
            <a:pPr lvl="1"/>
            <a:r>
              <a:rPr lang="en-US" dirty="0"/>
              <a:t>Usually not built on tables and queried by SQL</a:t>
            </a:r>
          </a:p>
          <a:p>
            <a:r>
              <a:rPr kumimoji="1" lang="en-US" altLang="zh-CN" dirty="0"/>
              <a:t>Examples</a:t>
            </a:r>
          </a:p>
          <a:p>
            <a:pPr lvl="1"/>
            <a:r>
              <a:rPr kumimoji="1" lang="en-US" altLang="zh-CN" dirty="0">
                <a:solidFill>
                  <a:srgbClr val="A2424F"/>
                </a:solidFill>
              </a:rPr>
              <a:t>Document</a:t>
            </a:r>
            <a:r>
              <a:rPr kumimoji="1" lang="en-US" altLang="zh-CN" dirty="0"/>
              <a:t> store – MongoDB</a:t>
            </a:r>
          </a:p>
          <a:p>
            <a:pPr lvl="1"/>
            <a:r>
              <a:rPr kumimoji="1" lang="en-US" altLang="zh-CN" dirty="0">
                <a:solidFill>
                  <a:srgbClr val="A2424F"/>
                </a:solidFill>
              </a:rPr>
              <a:t>Graph</a:t>
            </a:r>
            <a:r>
              <a:rPr kumimoji="1" lang="en-US" altLang="zh-CN" dirty="0"/>
              <a:t> structure – Neo4j</a:t>
            </a:r>
          </a:p>
          <a:p>
            <a:pPr lvl="1"/>
            <a:r>
              <a:rPr kumimoji="1" lang="en-US" altLang="zh-CN" dirty="0">
                <a:solidFill>
                  <a:srgbClr val="A2424F"/>
                </a:solidFill>
              </a:rPr>
              <a:t>Key-value</a:t>
            </a:r>
            <a:r>
              <a:rPr kumimoji="1" lang="en-US" altLang="zh-CN" dirty="0"/>
              <a:t> storage – Redis, </a:t>
            </a:r>
            <a:r>
              <a:rPr kumimoji="1" lang="en-US" altLang="zh-CN" dirty="0" err="1"/>
              <a:t>LevelDB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A2424F"/>
                </a:solidFill>
              </a:rPr>
              <a:t>Tabular</a:t>
            </a:r>
            <a:r>
              <a:rPr kumimoji="1" lang="en-US" altLang="zh-CN" dirty="0"/>
              <a:t> – Apache </a:t>
            </a:r>
            <a:r>
              <a:rPr kumimoji="1" lang="en-US" altLang="zh-CN" dirty="0" err="1"/>
              <a:t>Hbase</a:t>
            </a:r>
            <a:r>
              <a:rPr kumimoji="1" lang="en-US" altLang="zh-CN" dirty="0"/>
              <a:t> (Hadoop-based)</a:t>
            </a:r>
          </a:p>
          <a:p>
            <a:endParaRPr kumimoji="1" lang="zh-CN" alt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D3A10F-3AA3-EA27-07CA-1D455B12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NoSQL Database</a:t>
            </a:r>
            <a:endParaRPr lang="en-US" dirty="0"/>
          </a:p>
        </p:txBody>
      </p:sp>
      <p:grpSp>
        <p:nvGrpSpPr>
          <p:cNvPr id="4" name="组 1">
            <a:extLst>
              <a:ext uri="{FF2B5EF4-FFF2-40B4-BE49-F238E27FC236}">
                <a16:creationId xmlns:a16="http://schemas.microsoft.com/office/drawing/2014/main" id="{562EC355-2CD6-40F1-765A-2035557B7AEE}"/>
              </a:ext>
            </a:extLst>
          </p:cNvPr>
          <p:cNvGrpSpPr/>
          <p:nvPr/>
        </p:nvGrpSpPr>
        <p:grpSpPr>
          <a:xfrm>
            <a:off x="8217343" y="4343400"/>
            <a:ext cx="5574857" cy="1600200"/>
            <a:chOff x="2356504" y="4264638"/>
            <a:chExt cx="6326337" cy="1815904"/>
          </a:xfrm>
        </p:grpSpPr>
        <p:pic>
          <p:nvPicPr>
            <p:cNvPr id="5" name="Picture 2" descr="Z:\信息可视化课程建设\Class3\materials\hbase.png">
              <a:extLst>
                <a:ext uri="{FF2B5EF4-FFF2-40B4-BE49-F238E27FC236}">
                  <a16:creationId xmlns:a16="http://schemas.microsoft.com/office/drawing/2014/main" id="{13057EC4-74B3-AE10-7840-BA3F5AC18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7797" y="4551400"/>
              <a:ext cx="2025044" cy="141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Z:\信息可视化课程建设\Class3\materials\mongodb.png">
              <a:extLst>
                <a:ext uri="{FF2B5EF4-FFF2-40B4-BE49-F238E27FC236}">
                  <a16:creationId xmlns:a16="http://schemas.microsoft.com/office/drawing/2014/main" id="{3455BDEA-F922-933D-67C1-E655191687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880" y="5230579"/>
              <a:ext cx="2490393" cy="849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Z:\信息可视化课程建设\Class3\materials\neo4j.png">
              <a:extLst>
                <a:ext uri="{FF2B5EF4-FFF2-40B4-BE49-F238E27FC236}">
                  <a16:creationId xmlns:a16="http://schemas.microsoft.com/office/drawing/2014/main" id="{9888B756-3296-9E69-7323-FF7E1994CE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504" y="4456926"/>
              <a:ext cx="1656184" cy="700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5" descr="Z:\信息可视化课程建设\Class3\materials\redis.png">
              <a:extLst>
                <a:ext uri="{FF2B5EF4-FFF2-40B4-BE49-F238E27FC236}">
                  <a16:creationId xmlns:a16="http://schemas.microsoft.com/office/drawing/2014/main" id="{9B086677-373C-6F1E-2507-9AEDF89DA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273" y="4264638"/>
              <a:ext cx="1542524" cy="1396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5498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4DFCF-986F-084A-A4CA-1827BEF5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00"/>
            <a:ext cx="12954000" cy="1422400"/>
          </a:xfrm>
        </p:spPr>
        <p:txBody>
          <a:bodyPr>
            <a:normAutofit/>
          </a:bodyPr>
          <a:lstStyle/>
          <a:p>
            <a:r>
              <a:rPr lang="en-CN" sz="5400" dirty="0"/>
              <a:t>Beyond PostgreSQL: </a:t>
            </a:r>
            <a:r>
              <a:rPr lang="en-US" altLang="zh-CN" sz="5400" dirty="0"/>
              <a:t>More DBMS</a:t>
            </a:r>
            <a:endParaRPr lang="en-CN" sz="5400" dirty="0"/>
          </a:p>
        </p:txBody>
      </p:sp>
    </p:spTree>
    <p:extLst>
      <p:ext uri="{BB962C8B-B14F-4D97-AF65-F5344CB8AC3E}">
        <p14:creationId xmlns:p14="http://schemas.microsoft.com/office/powerpoint/2010/main" val="2748144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0050AF-BECD-AA81-E302-C05ABE7A7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5410200" cy="5334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Commercial Relational DBMS:</a:t>
            </a:r>
          </a:p>
          <a:p>
            <a:r>
              <a:rPr lang="en-US" dirty="0"/>
              <a:t>Oracle Database</a:t>
            </a:r>
          </a:p>
          <a:p>
            <a:r>
              <a:rPr lang="en-US" dirty="0"/>
              <a:t>Microsoft SQL Server</a:t>
            </a:r>
          </a:p>
          <a:p>
            <a:r>
              <a:rPr lang="en-US" dirty="0"/>
              <a:t>IBM DB2</a:t>
            </a:r>
          </a:p>
          <a:p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433A05-43A4-AC0D-C8F9-8C189638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Open-Source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D83C565-6B17-DF10-48FD-8270D167F4DD}"/>
              </a:ext>
            </a:extLst>
          </p:cNvPr>
          <p:cNvSpPr txBox="1">
            <a:spLocks/>
          </p:cNvSpPr>
          <p:nvPr/>
        </p:nvSpPr>
        <p:spPr bwMode="auto">
          <a:xfrm>
            <a:off x="7561730" y="1981200"/>
            <a:ext cx="54102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/>
          <a:lstStyle>
            <a:lvl1pPr marL="335280" indent="-335280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rgbClr val="A2424F"/>
              </a:buClr>
              <a:buSzPct val="80000"/>
              <a:buChar char="•"/>
              <a:defRPr sz="30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7705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bg1">
                  <a:lumMod val="65000"/>
                </a:schemeClr>
              </a:buClr>
              <a:buSzPct val="90000"/>
              <a:buFont typeface="Times" panose="02020603050405020304" pitchFamily="18" charset="0"/>
              <a:buChar char="•"/>
              <a:defRPr sz="26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631950" indent="-32575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rgbClr val="F3A999"/>
              </a:buClr>
              <a:buSzPct val="90000"/>
              <a:buChar char="•"/>
              <a:defRPr sz="24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284730" indent="-325755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0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938780" indent="-325755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0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592195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4975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90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170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dirty="0"/>
              <a:t>Open-Source Counterparts:</a:t>
            </a:r>
            <a:endParaRPr lang="en-US" kern="0" dirty="0"/>
          </a:p>
          <a:p>
            <a:r>
              <a:rPr lang="en-US" kern="0" dirty="0"/>
              <a:t>MySQL (MariaDB)</a:t>
            </a:r>
          </a:p>
          <a:p>
            <a:r>
              <a:rPr lang="en-US" kern="0" dirty="0"/>
              <a:t>PostgreSQL</a:t>
            </a:r>
          </a:p>
          <a:p>
            <a:r>
              <a:rPr lang="en-US" kern="0" dirty="0"/>
              <a:t>…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725707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9DB44D-1073-6D87-1F83-4427A365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Factors to consider open-source databases</a:t>
            </a:r>
          </a:p>
          <a:p>
            <a:pPr lvl="1"/>
            <a:r>
              <a:rPr lang="en-US" dirty="0"/>
              <a:t>Cost</a:t>
            </a:r>
          </a:p>
          <a:p>
            <a:pPr lvl="2"/>
            <a:r>
              <a:rPr lang="en-US" dirty="0"/>
              <a:t>Open-source databases are generally free</a:t>
            </a:r>
          </a:p>
          <a:p>
            <a:pPr lvl="1"/>
            <a:r>
              <a:rPr lang="en-US" dirty="0"/>
              <a:t>Customizability</a:t>
            </a:r>
          </a:p>
          <a:p>
            <a:pPr lvl="2"/>
            <a:r>
              <a:rPr lang="en-US" dirty="0"/>
              <a:t>Add your own features in the source code</a:t>
            </a:r>
          </a:p>
          <a:p>
            <a:pPr lvl="1"/>
            <a:r>
              <a:rPr lang="en-US" dirty="0"/>
              <a:t>Community support</a:t>
            </a:r>
          </a:p>
          <a:p>
            <a:pPr lvl="2"/>
            <a:r>
              <a:rPr lang="en-US" dirty="0"/>
              <a:t>Documentations, bug fixes, discussions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8217A4-83EB-225E-F694-50FAC1CD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Open-Source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35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9DB44D-1073-6D87-1F83-4427A365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Factors to consider commercial databases</a:t>
            </a:r>
          </a:p>
          <a:p>
            <a:pPr lvl="1"/>
            <a:r>
              <a:rPr lang="en-US" dirty="0"/>
              <a:t>Technical support</a:t>
            </a:r>
          </a:p>
          <a:p>
            <a:pPr lvl="2"/>
            <a:r>
              <a:rPr lang="en-US" dirty="0"/>
              <a:t>Guaranteed professional services</a:t>
            </a:r>
          </a:p>
          <a:p>
            <a:pPr lvl="1"/>
            <a:r>
              <a:rPr lang="en-US" dirty="0"/>
              <a:t>Usability</a:t>
            </a:r>
          </a:p>
          <a:p>
            <a:pPr lvl="2"/>
            <a:r>
              <a:rPr lang="en-US" dirty="0"/>
              <a:t>Generally easier to deploy and use</a:t>
            </a:r>
          </a:p>
          <a:p>
            <a:pPr lvl="2"/>
            <a:r>
              <a:rPr lang="en-US" dirty="0"/>
              <a:t>Can be seamlessly integrated into other commercial products</a:t>
            </a:r>
          </a:p>
          <a:p>
            <a:pPr lvl="1"/>
            <a:r>
              <a:rPr lang="en-US" dirty="0"/>
              <a:t>Feature support</a:t>
            </a:r>
          </a:p>
          <a:p>
            <a:pPr lvl="2"/>
            <a:r>
              <a:rPr lang="en-US" dirty="0"/>
              <a:t>Enterprise-level feature extension (More functions, useful SQL syntax, etc.)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8217A4-83EB-225E-F694-50FAC1CD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Open-Source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95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5D080-DD76-0D2A-8E81-3AE1C0C66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5867400" cy="5334000"/>
          </a:xfrm>
        </p:spPr>
        <p:txBody>
          <a:bodyPr/>
          <a:lstStyle/>
          <a:p>
            <a:r>
              <a:rPr lang="en-US" dirty="0"/>
              <a:t>Relational DBMS from Huawei</a:t>
            </a:r>
          </a:p>
          <a:p>
            <a:pPr lvl="1"/>
            <a:r>
              <a:rPr lang="en-US" dirty="0"/>
              <a:t>Enterprise-grade open-source relational database</a:t>
            </a:r>
          </a:p>
          <a:p>
            <a:pPr lvl="1"/>
            <a:r>
              <a:rPr lang="en-US" dirty="0"/>
              <a:t>Client-server architecture</a:t>
            </a:r>
          </a:p>
          <a:p>
            <a:pPr lvl="1"/>
            <a:r>
              <a:rPr lang="en-US" dirty="0"/>
              <a:t>High-performance, high-reliability, high-security</a:t>
            </a:r>
          </a:p>
          <a:p>
            <a:pPr lvl="1"/>
            <a:r>
              <a:rPr lang="en-US" dirty="0"/>
              <a:t>Community support</a:t>
            </a:r>
          </a:p>
          <a:p>
            <a:pPr lvl="1"/>
            <a:r>
              <a:rPr lang="en-US" dirty="0"/>
              <a:t>* Compatible to PostgreSQL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2383A6-FA94-D551-A617-C9EF364A9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openGauss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B6116-E3D5-0349-D51C-042D4F189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981200"/>
            <a:ext cx="6172200" cy="3882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04214-B1C3-A6EE-5CF4-2984DB1A379E}"/>
              </a:ext>
            </a:extLst>
          </p:cNvPr>
          <p:cNvSpPr txBox="1"/>
          <p:nvPr/>
        </p:nvSpPr>
        <p:spPr>
          <a:xfrm>
            <a:off x="8458200" y="5907177"/>
            <a:ext cx="388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Lato" panose="020F0502020204030203" pitchFamily="34" charset="77"/>
              </a:rPr>
              <a:t>https://</a:t>
            </a:r>
            <a:r>
              <a:rPr lang="en-US" sz="1800" dirty="0" err="1">
                <a:latin typeface="Lato" panose="020F0502020204030203" pitchFamily="34" charset="77"/>
              </a:rPr>
              <a:t>www.opengauss.org</a:t>
            </a:r>
            <a:r>
              <a:rPr lang="en-US" sz="1800" dirty="0">
                <a:latin typeface="Lato" panose="020F0502020204030203" pitchFamily="34" charset="77"/>
              </a:rPr>
              <a:t>/</a:t>
            </a:r>
            <a:r>
              <a:rPr lang="en-US" sz="1800" dirty="0" err="1">
                <a:latin typeface="Lato" panose="020F0502020204030203" pitchFamily="34" charset="77"/>
              </a:rPr>
              <a:t>en</a:t>
            </a:r>
            <a:r>
              <a:rPr lang="en-US" sz="1800" dirty="0">
                <a:latin typeface="Lato" panose="020F0502020204030203" pitchFamily="34" charset="7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00060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402ED48-6BBD-4159-9CAB-91AD9E7C6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12954000" cy="5334000"/>
          </a:xfrm>
        </p:spPr>
        <p:txBody>
          <a:bodyPr/>
          <a:lstStyle/>
          <a:p>
            <a:r>
              <a:rPr lang="en-US" dirty="0"/>
              <a:t>originated from PostgreSQL-XC (</a:t>
            </a:r>
            <a:r>
              <a:rPr lang="en-US" dirty="0" err="1"/>
              <a:t>eXtensible</a:t>
            </a:r>
            <a:r>
              <a:rPr lang="en-US" dirty="0"/>
              <a:t> Cluster)</a:t>
            </a:r>
          </a:p>
          <a:p>
            <a:r>
              <a:rPr lang="en-US" dirty="0"/>
              <a:t>Fundamental differences in the architecture and key technologies, especially in the storage engine and query optimizer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1EC915-F32D-D526-0EC4-6FF8DFAC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200"/>
            <a:ext cx="12954000" cy="1422400"/>
          </a:xfrm>
        </p:spPr>
        <p:txBody>
          <a:bodyPr>
            <a:normAutofit fontScale="90000"/>
          </a:bodyPr>
          <a:lstStyle/>
          <a:p>
            <a:r>
              <a:rPr lang="en-US" dirty="0"/>
              <a:t>Key Differences between </a:t>
            </a:r>
            <a:r>
              <a:rPr lang="en-US" dirty="0" err="1"/>
              <a:t>openGauss</a:t>
            </a:r>
            <a:r>
              <a:rPr lang="en-US" dirty="0"/>
              <a:t> and PostgreSQL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805425-72C0-5AEE-E20E-5A8F01F6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3609246"/>
            <a:ext cx="10896600" cy="425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76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C2EEAE-50B4-99B0-136E-12CA3B84D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6324600" cy="5334000"/>
          </a:xfrm>
        </p:spPr>
        <p:txBody>
          <a:bodyPr/>
          <a:lstStyle/>
          <a:p>
            <a:r>
              <a:rPr lang="en-US" dirty="0"/>
              <a:t>Parsing and Translation</a:t>
            </a:r>
          </a:p>
          <a:p>
            <a:r>
              <a:rPr lang="en-US" dirty="0"/>
              <a:t>Optimization</a:t>
            </a:r>
          </a:p>
          <a:p>
            <a:r>
              <a:rPr lang="en-US" dirty="0"/>
              <a:t>Evaluation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8890A9-C4BB-83DB-D8C8-E3EB53E8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 in Query Processing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8E6CB5EA-C1F7-F87A-EDE0-ABA844D1D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57400"/>
            <a:ext cx="685198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5106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2E1C85-6482-9716-4D91-F1372AF59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12954000" cy="1676400"/>
          </a:xfrm>
        </p:spPr>
        <p:txBody>
          <a:bodyPr/>
          <a:lstStyle/>
          <a:p>
            <a:r>
              <a:rPr lang="en-US" dirty="0"/>
              <a:t>originated from PostgreSQL-XC (</a:t>
            </a:r>
            <a:r>
              <a:rPr lang="en-US" dirty="0" err="1"/>
              <a:t>eXtensible</a:t>
            </a:r>
            <a:r>
              <a:rPr lang="en-US" dirty="0"/>
              <a:t> Cluster)</a:t>
            </a:r>
          </a:p>
          <a:p>
            <a:r>
              <a:rPr lang="en-US" dirty="0"/>
              <a:t>Fundamental differences in the architecture and key technologies, especially in the storage engine and query optimizer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07B043-D7E0-16F1-2418-8F42D85F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Differences between </a:t>
            </a:r>
            <a:r>
              <a:rPr lang="en-US" dirty="0" err="1"/>
              <a:t>openGauss</a:t>
            </a:r>
            <a:r>
              <a:rPr lang="en-US" dirty="0"/>
              <a:t> and PostgreSQL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32D13C0-899E-C900-9C25-3245A6BB1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21172"/>
              </p:ext>
            </p:extLst>
          </p:nvPr>
        </p:nvGraphicFramePr>
        <p:xfrm>
          <a:off x="330627" y="4084863"/>
          <a:ext cx="13969145" cy="21366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9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28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i="0" dirty="0" err="1">
                          <a:latin typeface="Lato" panose="020F0502020204030203" pitchFamily="34" charset="77"/>
                        </a:rPr>
                        <a:t>openGauss</a:t>
                      </a:r>
                      <a:endParaRPr lang="zh-CN" altLang="en-US" sz="2000" b="1" i="0" dirty="0">
                        <a:latin typeface="Lato" panose="020F050202020403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i="0" dirty="0">
                          <a:latin typeface="Lato" panose="020F0502020204030203" pitchFamily="34" charset="77"/>
                        </a:rPr>
                        <a:t>PostgreSQL</a:t>
                      </a:r>
                      <a:endParaRPr lang="zh-CN" altLang="en-US" sz="2000" b="1" i="0" dirty="0">
                        <a:latin typeface="Lato" panose="020F050202020403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i="1" dirty="0">
                          <a:latin typeface="Lato" panose="020F0502020204030203" pitchFamily="34" charset="77"/>
                        </a:rPr>
                        <a:t>Execution</a:t>
                      </a:r>
                      <a:r>
                        <a:rPr lang="zh-CN" altLang="en-US" sz="2000" b="0" i="1" dirty="0">
                          <a:latin typeface="Lato" panose="020F0502020204030203" pitchFamily="34" charset="77"/>
                        </a:rPr>
                        <a:t> </a:t>
                      </a:r>
                      <a:r>
                        <a:rPr lang="en-US" altLang="zh-CN" sz="2000" b="0" i="1" dirty="0">
                          <a:latin typeface="Lato" panose="020F0502020204030203" pitchFamily="34" charset="77"/>
                        </a:rPr>
                        <a:t>Model</a:t>
                      </a:r>
                      <a:endParaRPr lang="zh-CN" altLang="en-US" sz="2000" b="0" i="1" dirty="0">
                        <a:latin typeface="Lato" panose="020F050202020403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Thread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pool-based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(higher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concurrency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performance)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Process-based 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82">
                <a:tc>
                  <a:txBody>
                    <a:bodyPr/>
                    <a:lstStyle/>
                    <a:p>
                      <a:r>
                        <a:rPr lang="en-US" altLang="zh-CN" sz="2000" b="0" i="1" dirty="0">
                          <a:latin typeface="Lato" panose="020F0502020204030203" pitchFamily="34" charset="77"/>
                        </a:rPr>
                        <a:t>Data</a:t>
                      </a:r>
                      <a:r>
                        <a:rPr lang="zh-CN" altLang="en-US" sz="2000" b="0" i="1" dirty="0">
                          <a:latin typeface="Lato" panose="020F0502020204030203" pitchFamily="34" charset="77"/>
                        </a:rPr>
                        <a:t> </a:t>
                      </a:r>
                      <a:r>
                        <a:rPr lang="en-US" altLang="zh-CN" sz="2000" b="0" i="1" dirty="0">
                          <a:latin typeface="Lato" panose="020F0502020204030203" pitchFamily="34" charset="77"/>
                        </a:rPr>
                        <a:t>Organization</a:t>
                      </a:r>
                      <a:endParaRPr lang="zh-CN" altLang="en-US" sz="2000" b="0" i="1" dirty="0">
                        <a:latin typeface="Lato" panose="020F050202020403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Multiple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engines: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Row-oriented,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column-oriented,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in-memory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storage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Only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row-oriented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altLang="zh-CN" sz="2000" b="0" i="1" dirty="0">
                          <a:latin typeface="Lato" panose="020F0502020204030203" pitchFamily="34" charset="77"/>
                        </a:rPr>
                        <a:t>SQL</a:t>
                      </a:r>
                      <a:r>
                        <a:rPr lang="zh-CN" altLang="en-US" sz="2000" b="0" i="1" dirty="0">
                          <a:latin typeface="Lato" panose="020F0502020204030203" pitchFamily="34" charset="77"/>
                        </a:rPr>
                        <a:t> </a:t>
                      </a:r>
                      <a:r>
                        <a:rPr lang="en-US" altLang="zh-CN" sz="2000" b="0" i="1" dirty="0">
                          <a:latin typeface="Lato" panose="020F0502020204030203" pitchFamily="34" charset="77"/>
                        </a:rPr>
                        <a:t>Optimization</a:t>
                      </a:r>
                      <a:endParaRPr lang="zh-CN" altLang="en-US" sz="2000" b="0" i="1" dirty="0">
                        <a:latin typeface="Lato" panose="020F050202020403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More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complex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enterprise-level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optimization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Cost-based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optimization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81">
                <a:tc>
                  <a:txBody>
                    <a:bodyPr/>
                    <a:lstStyle/>
                    <a:p>
                      <a:r>
                        <a:rPr lang="en-US" altLang="zh-CN" sz="2000" b="0" i="1" dirty="0">
                          <a:latin typeface="Lato" panose="020F0502020204030203" pitchFamily="34" charset="77"/>
                        </a:rPr>
                        <a:t>SQL</a:t>
                      </a:r>
                      <a:r>
                        <a:rPr lang="zh-CN" altLang="en-US" sz="2000" b="0" i="1" dirty="0">
                          <a:latin typeface="Lato" panose="020F0502020204030203" pitchFamily="34" charset="77"/>
                        </a:rPr>
                        <a:t> </a:t>
                      </a:r>
                      <a:r>
                        <a:rPr lang="en-US" altLang="zh-CN" sz="2000" b="0" i="1" dirty="0">
                          <a:latin typeface="Lato" panose="020F0502020204030203" pitchFamily="34" charset="77"/>
                        </a:rPr>
                        <a:t>Parsing</a:t>
                      </a:r>
                      <a:endParaRPr lang="zh-CN" altLang="en-US" sz="2000" b="0" i="1" dirty="0">
                        <a:latin typeface="Lato" panose="020F050202020403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ANSI/ISO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SQL92,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SQL99,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SQL2003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w/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enterprise-level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extensions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ANSI/ISO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SQL92,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SQL99,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SQL2003</a:t>
                      </a:r>
                      <a:r>
                        <a:rPr lang="zh-CN" altLang="en-US" sz="200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3959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4DFCF-986F-084A-A4CA-1827BEF5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00"/>
            <a:ext cx="12954000" cy="1422400"/>
          </a:xfrm>
        </p:spPr>
        <p:txBody>
          <a:bodyPr>
            <a:normAutofit/>
          </a:bodyPr>
          <a:lstStyle/>
          <a:p>
            <a:r>
              <a:rPr lang="en-CN" sz="5400" dirty="0"/>
              <a:t>Beyond Storage: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1555338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51039F-8324-FB4D-4627-F3AB89B9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</a:t>
            </a:r>
            <a:r>
              <a:rPr lang="zh-CN" altLang="en-US" dirty="0"/>
              <a:t> </a:t>
            </a:r>
            <a:r>
              <a:rPr lang="en-US" altLang="zh-CN" dirty="0"/>
              <a:t>(Revisited)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396B8-6EF7-BED0-4423-BEA62D3C6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1555"/>
            <a:ext cx="7562850" cy="5325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48C446-8AB7-2CB5-DD27-A6AEF0CABE8D}"/>
              </a:ext>
            </a:extLst>
          </p:cNvPr>
          <p:cNvSpPr/>
          <p:nvPr/>
        </p:nvSpPr>
        <p:spPr>
          <a:xfrm>
            <a:off x="8153400" y="7530068"/>
            <a:ext cx="6448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www.merriam-webster.com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/dictionary/data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29297E-0110-1346-89F6-E67354CB3469}"/>
              </a:ext>
            </a:extLst>
          </p:cNvPr>
          <p:cNvSpPr/>
          <p:nvPr/>
        </p:nvSpPr>
        <p:spPr>
          <a:xfrm>
            <a:off x="8401050" y="4203918"/>
            <a:ext cx="5562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rgbClr val="A2424F"/>
                </a:solidFill>
                <a:latin typeface="Lato" panose="020F0502020204030203" pitchFamily="34" charset="77"/>
              </a:rPr>
              <a:t>factual </a:t>
            </a:r>
            <a:r>
              <a:rPr lang="es-ES" sz="2800" dirty="0" err="1">
                <a:solidFill>
                  <a:srgbClr val="A2424F"/>
                </a:solidFill>
                <a:latin typeface="Lato" panose="020F0502020204030203" pitchFamily="34" charset="77"/>
              </a:rPr>
              <a:t>information</a:t>
            </a:r>
            <a:r>
              <a:rPr lang="es-ES" sz="2800" dirty="0">
                <a:solidFill>
                  <a:srgbClr val="303336"/>
                </a:solidFill>
                <a:latin typeface="Lato" panose="020F0502020204030203" pitchFamily="34" charset="77"/>
              </a:rPr>
              <a:t> (</a:t>
            </a:r>
            <a:r>
              <a:rPr lang="es-ES" sz="2800" dirty="0" err="1">
                <a:solidFill>
                  <a:srgbClr val="303336"/>
                </a:solidFill>
                <a:latin typeface="Lato" panose="020F0502020204030203" pitchFamily="34" charset="77"/>
              </a:rPr>
              <a:t>such</a:t>
            </a:r>
            <a:r>
              <a:rPr lang="es-ES" sz="2800" dirty="0">
                <a:solidFill>
                  <a:srgbClr val="303336"/>
                </a:solidFill>
                <a:latin typeface="Lato" panose="020F0502020204030203" pitchFamily="34" charset="77"/>
              </a:rPr>
              <a:t> as </a:t>
            </a:r>
            <a:r>
              <a:rPr lang="es-ES" sz="2800" dirty="0" err="1">
                <a:solidFill>
                  <a:srgbClr val="303336"/>
                </a:solidFill>
                <a:latin typeface="Lato" panose="020F0502020204030203" pitchFamily="34" charset="77"/>
              </a:rPr>
              <a:t>measurements</a:t>
            </a:r>
            <a:r>
              <a:rPr lang="es-ES" sz="2800" dirty="0">
                <a:solidFill>
                  <a:srgbClr val="303336"/>
                </a:solidFill>
                <a:latin typeface="Lato" panose="020F0502020204030203" pitchFamily="34" charset="77"/>
              </a:rPr>
              <a:t> </a:t>
            </a:r>
            <a:r>
              <a:rPr lang="es-ES" sz="2800" dirty="0" err="1">
                <a:solidFill>
                  <a:srgbClr val="303336"/>
                </a:solidFill>
                <a:latin typeface="Lato" panose="020F0502020204030203" pitchFamily="34" charset="77"/>
              </a:rPr>
              <a:t>or</a:t>
            </a:r>
            <a:r>
              <a:rPr lang="es-ES" sz="2800" dirty="0">
                <a:solidFill>
                  <a:srgbClr val="303336"/>
                </a:solidFill>
                <a:latin typeface="Lato" panose="020F0502020204030203" pitchFamily="34" charset="77"/>
              </a:rPr>
              <a:t> </a:t>
            </a:r>
            <a:r>
              <a:rPr lang="es-ES" sz="2800" dirty="0" err="1">
                <a:solidFill>
                  <a:srgbClr val="303336"/>
                </a:solidFill>
                <a:latin typeface="Lato" panose="020F0502020204030203" pitchFamily="34" charset="77"/>
              </a:rPr>
              <a:t>statistics</a:t>
            </a:r>
            <a:r>
              <a:rPr lang="es-ES" sz="2800" dirty="0">
                <a:solidFill>
                  <a:srgbClr val="303336"/>
                </a:solidFill>
                <a:latin typeface="Lato" panose="020F0502020204030203" pitchFamily="34" charset="77"/>
              </a:rPr>
              <a:t>) </a:t>
            </a:r>
            <a:r>
              <a:rPr lang="es-ES" sz="2800" dirty="0" err="1">
                <a:solidFill>
                  <a:srgbClr val="303336"/>
                </a:solidFill>
                <a:latin typeface="Lato" panose="020F0502020204030203" pitchFamily="34" charset="77"/>
              </a:rPr>
              <a:t>used</a:t>
            </a:r>
            <a:r>
              <a:rPr lang="es-ES" sz="2800" dirty="0">
                <a:solidFill>
                  <a:srgbClr val="303336"/>
                </a:solidFill>
                <a:latin typeface="Lato" panose="020F0502020204030203" pitchFamily="34" charset="77"/>
              </a:rPr>
              <a:t> as </a:t>
            </a:r>
            <a:r>
              <a:rPr lang="es-ES" sz="2800" u="sng" dirty="0">
                <a:solidFill>
                  <a:srgbClr val="303336"/>
                </a:solidFill>
                <a:latin typeface="Lato" panose="020F0502020204030203" pitchFamily="34" charset="77"/>
              </a:rPr>
              <a:t>a basis</a:t>
            </a:r>
            <a:r>
              <a:rPr lang="es-ES" sz="2800" dirty="0">
                <a:solidFill>
                  <a:srgbClr val="303336"/>
                </a:solidFill>
                <a:latin typeface="Lato" panose="020F0502020204030203" pitchFamily="34" charset="77"/>
              </a:rPr>
              <a:t> </a:t>
            </a:r>
            <a:r>
              <a:rPr lang="es-ES" sz="2800" dirty="0" err="1">
                <a:solidFill>
                  <a:srgbClr val="303336"/>
                </a:solidFill>
                <a:latin typeface="Lato" panose="020F0502020204030203" pitchFamily="34" charset="77"/>
              </a:rPr>
              <a:t>for</a:t>
            </a:r>
            <a:r>
              <a:rPr lang="es-ES" sz="2800" dirty="0">
                <a:solidFill>
                  <a:srgbClr val="303336"/>
                </a:solidFill>
                <a:latin typeface="Lato" panose="020F0502020204030203" pitchFamily="34" charset="77"/>
              </a:rPr>
              <a:t> </a:t>
            </a:r>
            <a:r>
              <a:rPr lang="es-ES" sz="2800" dirty="0" err="1">
                <a:solidFill>
                  <a:srgbClr val="303336"/>
                </a:solidFill>
                <a:latin typeface="Lato" panose="020F0502020204030203" pitchFamily="34" charset="77"/>
              </a:rPr>
              <a:t>reasoning</a:t>
            </a:r>
            <a:r>
              <a:rPr lang="es-ES" sz="2800" dirty="0">
                <a:solidFill>
                  <a:srgbClr val="303336"/>
                </a:solidFill>
                <a:latin typeface="Lato" panose="020F0502020204030203" pitchFamily="34" charset="77"/>
              </a:rPr>
              <a:t>, </a:t>
            </a:r>
            <a:r>
              <a:rPr lang="es-ES" sz="2800" dirty="0" err="1">
                <a:solidFill>
                  <a:srgbClr val="303336"/>
                </a:solidFill>
                <a:latin typeface="Lato" panose="020F0502020204030203" pitchFamily="34" charset="77"/>
              </a:rPr>
              <a:t>discussion</a:t>
            </a:r>
            <a:r>
              <a:rPr lang="es-ES" sz="2800" dirty="0">
                <a:solidFill>
                  <a:srgbClr val="303336"/>
                </a:solidFill>
                <a:latin typeface="Lato" panose="020F0502020204030203" pitchFamily="34" charset="77"/>
              </a:rPr>
              <a:t>, </a:t>
            </a:r>
            <a:r>
              <a:rPr lang="es-ES" sz="2800" dirty="0" err="1">
                <a:solidFill>
                  <a:srgbClr val="303336"/>
                </a:solidFill>
                <a:latin typeface="Lato" panose="020F0502020204030203" pitchFamily="34" charset="77"/>
              </a:rPr>
              <a:t>or</a:t>
            </a:r>
            <a:r>
              <a:rPr lang="es-ES" sz="2800" dirty="0">
                <a:solidFill>
                  <a:srgbClr val="303336"/>
                </a:solidFill>
                <a:latin typeface="Lato" panose="020F0502020204030203" pitchFamily="34" charset="77"/>
              </a:rPr>
              <a:t> </a:t>
            </a:r>
            <a:r>
              <a:rPr lang="es-ES" sz="2800" dirty="0" err="1">
                <a:solidFill>
                  <a:srgbClr val="303336"/>
                </a:solidFill>
                <a:latin typeface="Lato" panose="020F0502020204030203" pitchFamily="34" charset="77"/>
              </a:rPr>
              <a:t>calculation</a:t>
            </a:r>
            <a:endParaRPr lang="en-US" sz="2800" dirty="0">
              <a:latin typeface="Lato" panose="020F05020202040302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D93396-FE43-06EE-9893-8F78A8425627}"/>
              </a:ext>
            </a:extLst>
          </p:cNvPr>
          <p:cNvSpPr/>
          <p:nvPr/>
        </p:nvSpPr>
        <p:spPr bwMode="auto">
          <a:xfrm>
            <a:off x="990600" y="4275308"/>
            <a:ext cx="7162800" cy="1744492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105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51039F-8324-FB4D-4627-F3AB89B9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see is what you get?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5DAADFF-8AE0-EAB2-9E7F-80FD76BED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514600"/>
            <a:ext cx="5943600" cy="48739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2FDB29-BA4E-01A0-1979-B9668BCC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2438400"/>
            <a:ext cx="4826594" cy="506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01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DFCE03-2C9B-4206-AABF-8F5625E91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Overall picture of your data</a:t>
            </a:r>
          </a:p>
          <a:p>
            <a:r>
              <a:rPr kumimoji="1" lang="en-US" altLang="zh-CN" dirty="0"/>
              <a:t>Basis of exploratory data analysis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C168A5-8CF1-3BFE-70F8-FBCA5D16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 Statistical Descriptions</a:t>
            </a:r>
            <a:endParaRPr lang="en-US" dirty="0"/>
          </a:p>
        </p:txBody>
      </p:sp>
      <p:pic>
        <p:nvPicPr>
          <p:cNvPr id="4" name="Picture 6" descr="Screen Shot 2012-11-24 at 3.04.24 AM.png">
            <a:extLst>
              <a:ext uri="{FF2B5EF4-FFF2-40B4-BE49-F238E27FC236}">
                <a16:creationId xmlns:a16="http://schemas.microsoft.com/office/drawing/2014/main" id="{7BFC997A-15E9-FFC4-7039-10B609213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262602"/>
            <a:ext cx="3145284" cy="1270309"/>
          </a:xfrm>
          <a:prstGeom prst="rect">
            <a:avLst/>
          </a:prstGeom>
        </p:spPr>
      </p:pic>
      <p:pic>
        <p:nvPicPr>
          <p:cNvPr id="5" name="Picture 2" descr="Z:\信息可视化课程建设\Class3\materials\median.png">
            <a:extLst>
              <a:ext uri="{FF2B5EF4-FFF2-40B4-BE49-F238E27FC236}">
                <a16:creationId xmlns:a16="http://schemas.microsoft.com/office/drawing/2014/main" id="{696353BD-EC92-4B3C-DE29-EDA160526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5159653"/>
            <a:ext cx="31623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creen Shot 2012-11-24 at 3.06.09 AM.png">
            <a:extLst>
              <a:ext uri="{FF2B5EF4-FFF2-40B4-BE49-F238E27FC236}">
                <a16:creationId xmlns:a16="http://schemas.microsoft.com/office/drawing/2014/main" id="{F955BFF1-63A4-38E2-498A-0D4FD5212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494" y="6474220"/>
            <a:ext cx="3635896" cy="9089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8208D2-87E5-5991-1417-C3D879D135F8}"/>
              </a:ext>
            </a:extLst>
          </p:cNvPr>
          <p:cNvSpPr txBox="1"/>
          <p:nvPr/>
        </p:nvSpPr>
        <p:spPr>
          <a:xfrm>
            <a:off x="4419600" y="3758148"/>
            <a:ext cx="3581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77"/>
              </a:rPr>
              <a:t>Mean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Lato" panose="020F0502020204030203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Lato" panose="020F0502020204030203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Lato" panose="020F0502020204030203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77"/>
              </a:rPr>
              <a:t>Median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Lato" panose="020F0502020204030203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Lato" panose="020F0502020204030203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Lato" panose="020F0502020204030203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77"/>
              </a:rPr>
              <a:t>Variance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08276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505908-59F6-5378-C6E7-9138FA3D3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Measurement of relationships</a:t>
            </a:r>
          </a:p>
          <a:p>
            <a:pPr lvl="1"/>
            <a:r>
              <a:rPr lang="en-US" dirty="0"/>
              <a:t>Commonly used in many statistical methods and data mining algorithms</a:t>
            </a:r>
          </a:p>
          <a:p>
            <a:endParaRPr lang="en-US" dirty="0"/>
          </a:p>
          <a:p>
            <a:r>
              <a:rPr lang="en-US" dirty="0"/>
              <a:t>Dissimilarity Matrix &amp; Distance Measures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5B870-1F33-756A-6807-F3DE016E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Data Objects: Data (Dis)Similarity</a:t>
            </a:r>
          </a:p>
        </p:txBody>
      </p:sp>
      <p:pic>
        <p:nvPicPr>
          <p:cNvPr id="5" name="Picture 2" descr="Z:\信息可视化课程建设\Class3\materials\dissimilarity_matrix.png">
            <a:extLst>
              <a:ext uri="{FF2B5EF4-FFF2-40B4-BE49-F238E27FC236}">
                <a16:creationId xmlns:a16="http://schemas.microsoft.com/office/drawing/2014/main" id="{4DAF6353-E95F-E1C9-B980-530196C74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343400"/>
            <a:ext cx="274186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287849-BC83-E526-4883-121EDB8A7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906" y="3657600"/>
            <a:ext cx="4720962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24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748726-1345-F71E-C4FB-24F024FA7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collection of data sets </a:t>
            </a:r>
            <a:r>
              <a:rPr lang="en-US" dirty="0">
                <a:solidFill>
                  <a:srgbClr val="A2424F"/>
                </a:solidFill>
              </a:rPr>
              <a:t>so large</a:t>
            </a:r>
            <a:r>
              <a:rPr lang="en-US" dirty="0"/>
              <a:t> and </a:t>
            </a:r>
            <a:r>
              <a:rPr lang="en-US" dirty="0">
                <a:solidFill>
                  <a:srgbClr val="A2424F"/>
                </a:solidFill>
              </a:rPr>
              <a:t>complex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DE00F1-94D1-3CBC-70A8-9B38AD577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Big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Data?</a:t>
            </a:r>
            <a:endParaRPr lang="en-US" dirty="0"/>
          </a:p>
        </p:txBody>
      </p:sp>
      <p:pic>
        <p:nvPicPr>
          <p:cNvPr id="4" name="图片 2">
            <a:extLst>
              <a:ext uri="{FF2B5EF4-FFF2-40B4-BE49-F238E27FC236}">
                <a16:creationId xmlns:a16="http://schemas.microsoft.com/office/drawing/2014/main" id="{05E92192-B921-CBCD-F083-D2C593F51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1" y="2971800"/>
            <a:ext cx="761999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2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2BC457-0516-F537-BC8C-ECCCB442B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A2424F"/>
                </a:solidFill>
              </a:rPr>
              <a:t>Volume</a:t>
            </a:r>
          </a:p>
          <a:p>
            <a:pPr lvl="1"/>
            <a:r>
              <a:rPr lang="en-US" dirty="0"/>
              <a:t>From GB to TB, PB, or higher</a:t>
            </a:r>
          </a:p>
          <a:p>
            <a:r>
              <a:rPr lang="en-US" b="1" dirty="0">
                <a:solidFill>
                  <a:srgbClr val="A2424F"/>
                </a:solidFill>
              </a:rPr>
              <a:t>Velocity</a:t>
            </a:r>
          </a:p>
          <a:p>
            <a:pPr lvl="1"/>
            <a:r>
              <a:rPr lang="en-US" dirty="0"/>
              <a:t>Processing speed</a:t>
            </a:r>
          </a:p>
          <a:p>
            <a:r>
              <a:rPr lang="en-US" b="1" dirty="0">
                <a:solidFill>
                  <a:srgbClr val="A2424F"/>
                </a:solidFill>
              </a:rPr>
              <a:t>Variety</a:t>
            </a:r>
          </a:p>
          <a:p>
            <a:pPr lvl="1"/>
            <a:r>
              <a:rPr lang="en-US" dirty="0"/>
              <a:t>Text, sensor data, multimedia, …</a:t>
            </a:r>
          </a:p>
          <a:p>
            <a:endParaRPr lang="en-US" dirty="0"/>
          </a:p>
          <a:p>
            <a:r>
              <a:rPr lang="en-US" dirty="0"/>
              <a:t>Other (new) aspects:</a:t>
            </a:r>
          </a:p>
          <a:p>
            <a:pPr lvl="1"/>
            <a:r>
              <a:rPr lang="en-US" dirty="0"/>
              <a:t>Veracity: Trustworthiness</a:t>
            </a:r>
          </a:p>
          <a:p>
            <a:pPr lvl="1"/>
            <a:r>
              <a:rPr lang="en-US" dirty="0"/>
              <a:t>Value: Worth of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81AAE5-A0C4-9D13-D711-09C63421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Dimensions of Big Data</a:t>
            </a:r>
          </a:p>
        </p:txBody>
      </p:sp>
      <p:pic>
        <p:nvPicPr>
          <p:cNvPr id="4" name="图片 1">
            <a:extLst>
              <a:ext uri="{FF2B5EF4-FFF2-40B4-BE49-F238E27FC236}">
                <a16:creationId xmlns:a16="http://schemas.microsoft.com/office/drawing/2014/main" id="{31E35316-D315-FD8C-25D2-D46949CD0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2133600"/>
            <a:ext cx="4343400" cy="446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41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6438F4-A959-73A3-C6AA-96961F9D6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2016:  “Trump vs. Clinton: How Big Data and scientists helped Trump win the election”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D12FF1-3C9F-B8F4-F0CE-B711078A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Emergence of Data Science</a:t>
            </a:r>
          </a:p>
        </p:txBody>
      </p:sp>
      <p:pic>
        <p:nvPicPr>
          <p:cNvPr id="4" name="图片 1">
            <a:extLst>
              <a:ext uri="{FF2B5EF4-FFF2-40B4-BE49-F238E27FC236}">
                <a16:creationId xmlns:a16="http://schemas.microsoft.com/office/drawing/2014/main" id="{350F015C-A536-5270-9072-0F2168B5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2" y="3581400"/>
            <a:ext cx="4064000" cy="304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7BCD33-C3BE-3E87-8E44-94B312196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762" y="2966981"/>
            <a:ext cx="4542632" cy="4802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6">
            <a:extLst>
              <a:ext uri="{FF2B5EF4-FFF2-40B4-BE49-F238E27FC236}">
                <a16:creationId xmlns:a16="http://schemas.microsoft.com/office/drawing/2014/main" id="{887EE41A-1E0A-519E-D49D-5B5C77A72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4167" y="3581400"/>
            <a:ext cx="3364853" cy="3573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063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5B3F28-2C46-F9FC-CEC2-093F51FDE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Architecture</a:t>
            </a:r>
          </a:p>
        </p:txBody>
      </p:sp>
      <p:grpSp>
        <p:nvGrpSpPr>
          <p:cNvPr id="4" name="组 18">
            <a:extLst>
              <a:ext uri="{FF2B5EF4-FFF2-40B4-BE49-F238E27FC236}">
                <a16:creationId xmlns:a16="http://schemas.microsoft.com/office/drawing/2014/main" id="{B8A08571-88B2-07A5-8D38-F41309BC2A7A}"/>
              </a:ext>
            </a:extLst>
          </p:cNvPr>
          <p:cNvGrpSpPr/>
          <p:nvPr/>
        </p:nvGrpSpPr>
        <p:grpSpPr>
          <a:xfrm>
            <a:off x="3048000" y="1981200"/>
            <a:ext cx="9613696" cy="5666417"/>
            <a:chOff x="971550" y="1556792"/>
            <a:chExt cx="7345363" cy="4329437"/>
          </a:xfrm>
        </p:grpSpPr>
        <p:sp>
          <p:nvSpPr>
            <p:cNvPr id="5" name="Can 5">
              <a:extLst>
                <a:ext uri="{FF2B5EF4-FFF2-40B4-BE49-F238E27FC236}">
                  <a16:creationId xmlns:a16="http://schemas.microsoft.com/office/drawing/2014/main" id="{D7BFED75-EF86-AF00-36B2-C4FB6A4A8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2988" y="1628229"/>
              <a:ext cx="1296987" cy="10795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65000"/>
                <a:alpha val="50196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dk1"/>
                  </a:solidFill>
                  <a:latin typeface="Lato" panose="020F0502020204030203" pitchFamily="34" charset="77"/>
                  <a:ea typeface="Gill Sans Light" charset="0"/>
                  <a:cs typeface="Gill Sans Light" charset="0"/>
                </a:rPr>
                <a:t>Application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dk1"/>
                  </a:solidFill>
                  <a:latin typeface="Lato" panose="020F0502020204030203" pitchFamily="34" charset="77"/>
                  <a:ea typeface="Gill Sans Light" charset="0"/>
                  <a:cs typeface="Gill Sans Light" charset="0"/>
                </a:rPr>
                <a:t>Database</a:t>
              </a:r>
            </a:p>
          </p:txBody>
        </p:sp>
        <p:pic>
          <p:nvPicPr>
            <p:cNvPr id="6" name="Picture 6" descr="Screen Shot 2012-11-13 at 11.03.11 PM.png">
              <a:extLst>
                <a:ext uri="{FF2B5EF4-FFF2-40B4-BE49-F238E27FC236}">
                  <a16:creationId xmlns:a16="http://schemas.microsoft.com/office/drawing/2014/main" id="{1F183FEA-F66C-5402-DE63-E9F75F488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0" y="2780754"/>
              <a:ext cx="1439863" cy="135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7" descr="Screen Shot 2012-11-13 at 11.03.56 PM.png">
              <a:extLst>
                <a:ext uri="{FF2B5EF4-FFF2-40B4-BE49-F238E27FC236}">
                  <a16:creationId xmlns:a16="http://schemas.microsoft.com/office/drawing/2014/main" id="{12FAC8E0-210F-A43E-4E8E-150E29A20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988" y="4149179"/>
              <a:ext cx="1235075" cy="1268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ight Arrow 8">
              <a:extLst>
                <a:ext uri="{FF2B5EF4-FFF2-40B4-BE49-F238E27FC236}">
                  <a16:creationId xmlns:a16="http://schemas.microsoft.com/office/drawing/2014/main" id="{4C371554-8ACF-5797-355E-056B9723EC6D}"/>
                </a:ext>
              </a:extLst>
            </p:cNvPr>
            <p:cNvSpPr/>
            <p:nvPr/>
          </p:nvSpPr>
          <p:spPr>
            <a:xfrm>
              <a:off x="2916238" y="3141117"/>
              <a:ext cx="1079500" cy="4318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4000">
                <a:solidFill>
                  <a:srgbClr val="000000"/>
                </a:solidFill>
                <a:latin typeface="Lato" panose="020F0502020204030203" pitchFamily="34" charset="77"/>
                <a:ea typeface="宋体" pitchFamily="2" charset="-122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E331BFC-16B2-4D4A-FEDF-AA559C1100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975" y="3572917"/>
              <a:ext cx="2232025" cy="1058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sz="2800" dirty="0">
                  <a:latin typeface="Lato" panose="020F0502020204030203" pitchFamily="34" charset="77"/>
                  <a:ea typeface="Gill Sans" charset="0"/>
                  <a:cs typeface="Gill Sans" charset="0"/>
                </a:rPr>
                <a:t>ETL</a:t>
              </a:r>
            </a:p>
            <a:p>
              <a:pPr algn="ctr" eaLnBrk="1" hangingPunct="1"/>
              <a:r>
                <a:rPr lang="en-US" sz="2800" dirty="0">
                  <a:latin typeface="Lato" panose="020F0502020204030203" pitchFamily="34" charset="77"/>
                  <a:ea typeface="Gill Sans" charset="0"/>
                  <a:cs typeface="Gill Sans" charset="0"/>
                </a:rPr>
                <a:t>(Extract, Transform, Load)</a:t>
              </a:r>
            </a:p>
          </p:txBody>
        </p:sp>
        <p:sp>
          <p:nvSpPr>
            <p:cNvPr id="10" name="Can 10">
              <a:extLst>
                <a:ext uri="{FF2B5EF4-FFF2-40B4-BE49-F238E27FC236}">
                  <a16:creationId xmlns:a16="http://schemas.microsoft.com/office/drawing/2014/main" id="{BEE25FF8-B332-6D5C-C666-FD54D04A4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0" y="2564854"/>
              <a:ext cx="3313113" cy="1727200"/>
            </a:xfrm>
            <a:prstGeom prst="can">
              <a:avLst>
                <a:gd name="adj" fmla="val 25000"/>
              </a:avLst>
            </a:prstGeom>
            <a:solidFill>
              <a:srgbClr val="2B4E76">
                <a:alpha val="50196"/>
              </a:srgbClr>
            </a:solidFill>
            <a:ln w="9525">
              <a:solidFill>
                <a:srgbClr val="2B4E76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4000" dirty="0">
                  <a:solidFill>
                    <a:schemeClr val="dk1"/>
                  </a:solidFill>
                  <a:latin typeface="Lato" panose="020F0502020204030203" pitchFamily="34" charset="77"/>
                  <a:ea typeface="Gill Sans Light" charset="0"/>
                  <a:cs typeface="Gill Sans Light" charset="0"/>
                </a:rPr>
                <a:t>Data</a:t>
              </a:r>
            </a:p>
            <a:p>
              <a:pPr algn="ctr">
                <a:defRPr/>
              </a:pPr>
              <a:r>
                <a:rPr lang="en-US" sz="4000" dirty="0">
                  <a:solidFill>
                    <a:schemeClr val="dk1"/>
                  </a:solidFill>
                  <a:latin typeface="Lato" panose="020F0502020204030203" pitchFamily="34" charset="77"/>
                  <a:ea typeface="Gill Sans Light" charset="0"/>
                  <a:cs typeface="Gill Sans Light" charset="0"/>
                </a:rPr>
                <a:t>Warehouse</a:t>
              </a:r>
            </a:p>
          </p:txBody>
        </p:sp>
        <p:sp>
          <p:nvSpPr>
            <p:cNvPr id="11" name="Right Arrow 11">
              <a:extLst>
                <a:ext uri="{FF2B5EF4-FFF2-40B4-BE49-F238E27FC236}">
                  <a16:creationId xmlns:a16="http://schemas.microsoft.com/office/drawing/2014/main" id="{3082B0DB-211B-7573-A3F6-7759C804469B}"/>
                </a:ext>
              </a:extLst>
            </p:cNvPr>
            <p:cNvSpPr/>
            <p:nvPr/>
          </p:nvSpPr>
          <p:spPr>
            <a:xfrm rot="18953949">
              <a:off x="5229225" y="1920329"/>
              <a:ext cx="771525" cy="33972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4000">
                <a:solidFill>
                  <a:srgbClr val="000000"/>
                </a:solidFill>
                <a:latin typeface="Lato" panose="020F0502020204030203" pitchFamily="34" charset="77"/>
                <a:ea typeface="宋体" pitchFamily="2" charset="-122"/>
              </a:endParaRPr>
            </a:p>
          </p:txBody>
        </p:sp>
        <p:sp>
          <p:nvSpPr>
            <p:cNvPr id="12" name="Right Arrow 12">
              <a:extLst>
                <a:ext uri="{FF2B5EF4-FFF2-40B4-BE49-F238E27FC236}">
                  <a16:creationId xmlns:a16="http://schemas.microsoft.com/office/drawing/2014/main" id="{AB56B064-1AE4-22CD-4EAD-8A1F34480CAC}"/>
                </a:ext>
              </a:extLst>
            </p:cNvPr>
            <p:cNvSpPr/>
            <p:nvPr/>
          </p:nvSpPr>
          <p:spPr>
            <a:xfrm rot="2568171">
              <a:off x="4945063" y="4580979"/>
              <a:ext cx="771525" cy="33972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4000">
                <a:solidFill>
                  <a:srgbClr val="000000"/>
                </a:solidFill>
                <a:latin typeface="Lato" panose="020F0502020204030203" pitchFamily="34" charset="77"/>
                <a:ea typeface="宋体" pitchFamily="2" charset="-122"/>
              </a:endParaRPr>
            </a:p>
          </p:txBody>
        </p:sp>
        <p:sp>
          <p:nvSpPr>
            <p:cNvPr id="13" name="Right Arrow 13">
              <a:extLst>
                <a:ext uri="{FF2B5EF4-FFF2-40B4-BE49-F238E27FC236}">
                  <a16:creationId xmlns:a16="http://schemas.microsoft.com/office/drawing/2014/main" id="{8D5AA078-1AAF-016B-354D-CBA5CF3751F0}"/>
                </a:ext>
              </a:extLst>
            </p:cNvPr>
            <p:cNvSpPr/>
            <p:nvPr/>
          </p:nvSpPr>
          <p:spPr>
            <a:xfrm rot="2568171">
              <a:off x="6529388" y="4580979"/>
              <a:ext cx="769937" cy="33972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4000">
                <a:solidFill>
                  <a:srgbClr val="000000"/>
                </a:solidFill>
                <a:latin typeface="Lato" panose="020F0502020204030203" pitchFamily="34" charset="77"/>
                <a:ea typeface="宋体" pitchFamily="2" charset="-122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3E35ABF8-F9EB-78E1-650D-30C8C8AF95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425" y="1556792"/>
              <a:ext cx="1800225" cy="728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sz="2800" dirty="0">
                  <a:latin typeface="Lato" panose="020F0502020204030203" pitchFamily="34" charset="77"/>
                  <a:ea typeface="Gill Sans" charset="0"/>
                  <a:cs typeface="Gill Sans" charset="0"/>
                </a:rPr>
                <a:t>Data Products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B9CC328D-9F6C-9504-2E8F-A91E8BDFEE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7900" y="5157242"/>
              <a:ext cx="1800225" cy="728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sz="2800">
                  <a:latin typeface="Lato" panose="020F0502020204030203" pitchFamily="34" charset="77"/>
                  <a:ea typeface="Gill Sans" charset="0"/>
                  <a:cs typeface="Gill Sans" charset="0"/>
                </a:rPr>
                <a:t>Business Intelligence</a:t>
              </a: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73E102D-2836-5652-24A3-02F776C5FF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16688" y="5157242"/>
              <a:ext cx="1800225" cy="399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sz="2800">
                  <a:latin typeface="Lato" panose="020F0502020204030203" pitchFamily="34" charset="77"/>
                  <a:ea typeface="Gill Sans" charset="0"/>
                  <a:cs typeface="Gill Sans" charset="0"/>
                </a:rPr>
                <a:t>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002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C2EEAE-50B4-99B0-136E-12CA3B84D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6324600" cy="5334000"/>
          </a:xfrm>
        </p:spPr>
        <p:txBody>
          <a:bodyPr/>
          <a:lstStyle/>
          <a:p>
            <a:r>
              <a:rPr lang="en-US" dirty="0"/>
              <a:t>Parsing and Translation</a:t>
            </a:r>
          </a:p>
          <a:p>
            <a:pPr lvl="1"/>
            <a:r>
              <a:rPr lang="en-US" dirty="0"/>
              <a:t>Translate the query into its internal form</a:t>
            </a:r>
          </a:p>
          <a:p>
            <a:pPr lvl="2"/>
            <a:r>
              <a:rPr lang="en-US" dirty="0"/>
              <a:t>The internal form is then translated into </a:t>
            </a:r>
            <a:r>
              <a:rPr lang="en-US" dirty="0">
                <a:solidFill>
                  <a:srgbClr val="A2424F"/>
                </a:solidFill>
              </a:rPr>
              <a:t>relational algebra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Parser </a:t>
            </a:r>
            <a:r>
              <a:rPr lang="en-US" altLang="en-US" dirty="0">
                <a:solidFill>
                  <a:srgbClr val="A2424F"/>
                </a:solidFill>
                <a:ea typeface="MS PGothic" panose="020B0600070205080204" pitchFamily="34" charset="-128"/>
              </a:rPr>
              <a:t>checks syntax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dirty="0">
                <a:solidFill>
                  <a:srgbClr val="A2424F"/>
                </a:solidFill>
                <a:ea typeface="MS PGothic" panose="020B0600070205080204" pitchFamily="34" charset="-128"/>
              </a:rPr>
              <a:t>verifies relations</a:t>
            </a:r>
            <a:endParaRPr lang="en-US" dirty="0">
              <a:solidFill>
                <a:srgbClr val="A2424F"/>
              </a:solidFill>
              <a:ea typeface="MS PGothic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8890A9-C4BB-83DB-D8C8-E3EB53E8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 in Query Processing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8E6CB5EA-C1F7-F87A-EDE0-ABA844D1D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57400"/>
            <a:ext cx="685198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C5D977-FBF5-E9CD-F8D1-EABA31176494}"/>
              </a:ext>
            </a:extLst>
          </p:cNvPr>
          <p:cNvSpPr/>
          <p:nvPr/>
        </p:nvSpPr>
        <p:spPr bwMode="auto">
          <a:xfrm>
            <a:off x="8686800" y="1981200"/>
            <a:ext cx="4953000" cy="1066800"/>
          </a:xfrm>
          <a:prstGeom prst="rect">
            <a:avLst/>
          </a:prstGeom>
          <a:noFill/>
          <a:ln w="38100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2570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C81437-0C38-4A46-D758-9F91865F1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6096000" cy="5334000"/>
          </a:xfrm>
        </p:spPr>
        <p:txBody>
          <a:bodyPr/>
          <a:lstStyle/>
          <a:p>
            <a:r>
              <a:rPr kumimoji="1" lang="en-US" altLang="zh-CN" dirty="0"/>
              <a:t>Data Sources</a:t>
            </a:r>
          </a:p>
          <a:p>
            <a:pPr lvl="1"/>
            <a:r>
              <a:rPr kumimoji="1" lang="en-US" altLang="zh-CN" dirty="0"/>
              <a:t>Web pages</a:t>
            </a:r>
          </a:p>
          <a:p>
            <a:pPr lvl="1"/>
            <a:r>
              <a:rPr kumimoji="1" lang="en-US" altLang="zh-CN" dirty="0"/>
              <a:t>Excel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Extract-Transform-Load (ETL)</a:t>
            </a:r>
          </a:p>
          <a:p>
            <a:pPr lvl="1"/>
            <a:r>
              <a:rPr kumimoji="1" lang="en-US" altLang="zh-CN" dirty="0"/>
              <a:t>Copy &amp; paste</a:t>
            </a:r>
          </a:p>
          <a:p>
            <a:endParaRPr kumimoji="1" lang="en-US" altLang="zh-CN" dirty="0"/>
          </a:p>
          <a:p>
            <a:endParaRPr kumimoji="1" lang="zh-CN" alt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85A796-F528-46CD-98DE-A599DB01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Instantiations(1)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Businessmen</a:t>
            </a:r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34DA0BD-538E-99C7-0B87-B9EA5AFA586B}"/>
              </a:ext>
            </a:extLst>
          </p:cNvPr>
          <p:cNvSpPr txBox="1">
            <a:spLocks/>
          </p:cNvSpPr>
          <p:nvPr/>
        </p:nvSpPr>
        <p:spPr bwMode="auto">
          <a:xfrm>
            <a:off x="7537174" y="1981200"/>
            <a:ext cx="6096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/>
          <a:lstStyle>
            <a:lvl1pPr marL="335280" indent="-335280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rgbClr val="A2424F"/>
              </a:buClr>
              <a:buSzPct val="80000"/>
              <a:buChar char="•"/>
              <a:defRPr sz="30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7705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bg1">
                  <a:lumMod val="65000"/>
                </a:schemeClr>
              </a:buClr>
              <a:buSzPct val="90000"/>
              <a:buFont typeface="Times" panose="02020603050405020304" pitchFamily="18" charset="0"/>
              <a:buChar char="•"/>
              <a:defRPr sz="26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631950" indent="-32575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rgbClr val="F3A999"/>
              </a:buClr>
              <a:buSzPct val="90000"/>
              <a:buChar char="•"/>
              <a:defRPr sz="24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284730" indent="-325755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0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938780" indent="-325755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0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592195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4975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90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170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dirty="0"/>
              <a:t>Data Warehouse</a:t>
            </a:r>
          </a:p>
          <a:p>
            <a:pPr lvl="1"/>
            <a:r>
              <a:rPr kumimoji="1" lang="en-US" altLang="zh-CN" dirty="0"/>
              <a:t>Excel</a:t>
            </a:r>
          </a:p>
          <a:p>
            <a:pPr marL="0" indent="0" fontAlgn="auto">
              <a:spcAft>
                <a:spcPts val="0"/>
              </a:spcAft>
              <a:buNone/>
            </a:pPr>
            <a:endParaRPr kumimoji="1" lang="en-US" altLang="zh-CN" dirty="0"/>
          </a:p>
          <a:p>
            <a:pPr fontAlgn="auto">
              <a:spcAft>
                <a:spcPts val="0"/>
              </a:spcAft>
            </a:pPr>
            <a:endParaRPr kumimoji="1" lang="en-US" altLang="zh-CN" dirty="0"/>
          </a:p>
          <a:p>
            <a:pPr fontAlgn="auto">
              <a:spcAft>
                <a:spcPts val="0"/>
              </a:spcAft>
            </a:pPr>
            <a:r>
              <a:rPr kumimoji="1" lang="en-US" altLang="zh-CN" dirty="0"/>
              <a:t>Business Intelligence &amp; Analytics</a:t>
            </a:r>
          </a:p>
          <a:p>
            <a:pPr lvl="1" fontAlgn="auto">
              <a:spcAft>
                <a:spcPts val="0"/>
              </a:spcAft>
            </a:pPr>
            <a:r>
              <a:rPr kumimoji="1" lang="en-US" altLang="zh-CN" dirty="0"/>
              <a:t>Excel functions</a:t>
            </a:r>
          </a:p>
          <a:p>
            <a:pPr lvl="1" fontAlgn="auto">
              <a:spcAft>
                <a:spcPts val="0"/>
              </a:spcAft>
            </a:pPr>
            <a:r>
              <a:rPr kumimoji="1" lang="en-US" altLang="zh-CN" dirty="0"/>
              <a:t>Excel charts</a:t>
            </a:r>
          </a:p>
          <a:p>
            <a:pPr lvl="1" fontAlgn="auto">
              <a:spcAft>
                <a:spcPts val="0"/>
              </a:spcAft>
            </a:pPr>
            <a:r>
              <a:rPr kumimoji="1" lang="en-US" altLang="zh-CN" dirty="0"/>
              <a:t>Visualization tools: Power BI, Tableau</a:t>
            </a:r>
          </a:p>
          <a:p>
            <a:pPr lvl="1" fontAlgn="auto">
              <a:spcAft>
                <a:spcPts val="0"/>
              </a:spcAft>
            </a:pPr>
            <a:r>
              <a:rPr kumimoji="1" lang="en-US" altLang="zh-CN" kern="0" dirty="0"/>
              <a:t>…</a:t>
            </a:r>
            <a:endParaRPr kumimoji="1" lang="zh-CN" altLang="en-US" kern="0" dirty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079970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7779B8-F7AF-F99C-9A83-2612B41A2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6477000" cy="5334000"/>
          </a:xfrm>
        </p:spPr>
        <p:txBody>
          <a:bodyPr/>
          <a:lstStyle/>
          <a:p>
            <a:r>
              <a:rPr kumimoji="1" lang="en-US" altLang="zh-CN" dirty="0"/>
              <a:t>Data Sources</a:t>
            </a:r>
          </a:p>
          <a:p>
            <a:pPr lvl="1"/>
            <a:r>
              <a:rPr kumimoji="1" lang="en-US" altLang="zh-CN" dirty="0"/>
              <a:t>Web scraping, web services API</a:t>
            </a:r>
          </a:p>
          <a:p>
            <a:pPr lvl="1"/>
            <a:r>
              <a:rPr kumimoji="1" lang="en-US" altLang="zh-CN" dirty="0"/>
              <a:t>CSV files</a:t>
            </a:r>
          </a:p>
          <a:p>
            <a:pPr lvl="1"/>
            <a:r>
              <a:rPr kumimoji="1" lang="en-US" altLang="zh-CN" dirty="0"/>
              <a:t>Database queries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ETL</a:t>
            </a:r>
          </a:p>
          <a:p>
            <a:pPr lvl="1"/>
            <a:r>
              <a:rPr kumimoji="1" lang="en-US" altLang="zh-CN" dirty="0" err="1"/>
              <a:t>wget</a:t>
            </a:r>
            <a:r>
              <a:rPr kumimoji="1" lang="en-US" altLang="zh-CN" dirty="0"/>
              <a:t>, curl, Beautiful Soup, </a:t>
            </a:r>
            <a:r>
              <a:rPr kumimoji="1" lang="en-US" altLang="zh-CN" dirty="0" err="1"/>
              <a:t>lxml</a:t>
            </a:r>
            <a:r>
              <a:rPr kumimoji="1" lang="en-US" altLang="zh-CN" dirty="0"/>
              <a:t>, …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25FEF4-D117-6788-15D9-4AFDB4C2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Instantiations(2) - Programmers</a:t>
            </a:r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D32000B-05C0-08A2-E48B-2E2E2EB62C9D}"/>
              </a:ext>
            </a:extLst>
          </p:cNvPr>
          <p:cNvSpPr txBox="1">
            <a:spLocks/>
          </p:cNvSpPr>
          <p:nvPr/>
        </p:nvSpPr>
        <p:spPr bwMode="auto">
          <a:xfrm>
            <a:off x="7477540" y="1981200"/>
            <a:ext cx="6477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/>
          <a:lstStyle>
            <a:lvl1pPr marL="335280" indent="-335280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rgbClr val="A2424F"/>
              </a:buClr>
              <a:buSzPct val="80000"/>
              <a:buChar char="•"/>
              <a:defRPr sz="30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7705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bg1">
                  <a:lumMod val="65000"/>
                </a:schemeClr>
              </a:buClr>
              <a:buSzPct val="90000"/>
              <a:buFont typeface="Times" panose="02020603050405020304" pitchFamily="18" charset="0"/>
              <a:buChar char="•"/>
              <a:defRPr sz="26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631950" indent="-32575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rgbClr val="F3A999"/>
              </a:buClr>
              <a:buSzPct val="90000"/>
              <a:buChar char="•"/>
              <a:defRPr sz="24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284730" indent="-325755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0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938780" indent="-325755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0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592195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4975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90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170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1" lang="en-US" altLang="zh-CN" dirty="0"/>
              <a:t>Data Warehouse</a:t>
            </a:r>
          </a:p>
          <a:p>
            <a:pPr lvl="1" fontAlgn="auto">
              <a:spcAft>
                <a:spcPts val="0"/>
              </a:spcAft>
            </a:pPr>
            <a:r>
              <a:rPr kumimoji="1" lang="en-US" altLang="zh-CN" dirty="0"/>
              <a:t>Files</a:t>
            </a:r>
          </a:p>
          <a:p>
            <a:pPr fontAlgn="auto">
              <a:spcAft>
                <a:spcPts val="0"/>
              </a:spcAft>
            </a:pPr>
            <a:endParaRPr kumimoji="1" lang="en-US" altLang="zh-CN" dirty="0"/>
          </a:p>
          <a:p>
            <a:pPr fontAlgn="auto">
              <a:spcAft>
                <a:spcPts val="0"/>
              </a:spcAft>
            </a:pPr>
            <a:r>
              <a:rPr kumimoji="1" lang="en-US" altLang="zh-CN" dirty="0"/>
              <a:t>Business Intelligence &amp; Analytics</a:t>
            </a:r>
          </a:p>
          <a:p>
            <a:pPr lvl="1" fontAlgn="auto">
              <a:spcAft>
                <a:spcPts val="0"/>
              </a:spcAft>
            </a:pPr>
            <a:r>
              <a:rPr kumimoji="1" lang="en-US" altLang="zh-CN" dirty="0" err="1"/>
              <a:t>Numpy</a:t>
            </a:r>
            <a:r>
              <a:rPr kumimoji="1" lang="en-US" altLang="zh-CN" dirty="0"/>
              <a:t>, pandas,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Matplotlib, R, Octave, …</a:t>
            </a:r>
          </a:p>
        </p:txBody>
      </p:sp>
    </p:spTree>
    <p:extLst>
      <p:ext uri="{BB962C8B-B14F-4D97-AF65-F5344CB8AC3E}">
        <p14:creationId xmlns:p14="http://schemas.microsoft.com/office/powerpoint/2010/main" val="331770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B4C67C-D4BD-E206-8B27-EC9BDB9F3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6705600" cy="5334000"/>
          </a:xfrm>
        </p:spPr>
        <p:txBody>
          <a:bodyPr/>
          <a:lstStyle/>
          <a:p>
            <a:r>
              <a:rPr kumimoji="1" lang="en-US" altLang="zh-CN" dirty="0"/>
              <a:t>Data Sources</a:t>
            </a:r>
          </a:p>
          <a:p>
            <a:pPr lvl="1"/>
            <a:r>
              <a:rPr kumimoji="1" lang="en-US" altLang="zh-CN" dirty="0"/>
              <a:t>Application databases(Oracle, IBM, …)</a:t>
            </a:r>
          </a:p>
          <a:p>
            <a:pPr lvl="1"/>
            <a:r>
              <a:rPr kumimoji="1" lang="en-US" altLang="zh-CN" dirty="0"/>
              <a:t>Intranet files</a:t>
            </a:r>
          </a:p>
          <a:p>
            <a:pPr lvl="1"/>
            <a:r>
              <a:rPr kumimoji="1" lang="en-US" altLang="zh-CN" dirty="0"/>
              <a:t>Application log files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ETL</a:t>
            </a:r>
          </a:p>
          <a:p>
            <a:pPr lvl="1"/>
            <a:r>
              <a:rPr kumimoji="1" lang="en-US" altLang="zh-CN" dirty="0" err="1"/>
              <a:t>Infomatica</a:t>
            </a:r>
            <a:r>
              <a:rPr kumimoji="1" lang="en-US" altLang="zh-CN" dirty="0"/>
              <a:t>, IBM DataStage, …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2BBFD-083A-1CF4-9CA3-6B58191E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Instantiations(3) -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Enterprises</a:t>
            </a:r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60E334A9-89D0-AA62-2983-48EABEDC0D47}"/>
              </a:ext>
            </a:extLst>
          </p:cNvPr>
          <p:cNvSpPr txBox="1">
            <a:spLocks/>
          </p:cNvSpPr>
          <p:nvPr/>
        </p:nvSpPr>
        <p:spPr bwMode="auto">
          <a:xfrm>
            <a:off x="7517296" y="1981200"/>
            <a:ext cx="6705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/>
          <a:lstStyle>
            <a:lvl1pPr marL="335280" indent="-335280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rgbClr val="A2424F"/>
              </a:buClr>
              <a:buSzPct val="80000"/>
              <a:buChar char="•"/>
              <a:defRPr sz="30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7705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bg1">
                  <a:lumMod val="65000"/>
                </a:schemeClr>
              </a:buClr>
              <a:buSzPct val="90000"/>
              <a:buFont typeface="Times" panose="02020603050405020304" pitchFamily="18" charset="0"/>
              <a:buChar char="•"/>
              <a:defRPr sz="26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631950" indent="-32575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rgbClr val="F3A999"/>
              </a:buClr>
              <a:buSzPct val="90000"/>
              <a:buChar char="•"/>
              <a:defRPr sz="24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284730" indent="-325755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0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938780" indent="-325755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0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592195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4975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90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170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1" lang="en-US" altLang="zh-CN" dirty="0"/>
              <a:t>Data Warehouse</a:t>
            </a:r>
          </a:p>
          <a:p>
            <a:pPr lvl="1" fontAlgn="auto">
              <a:spcAft>
                <a:spcPts val="0"/>
              </a:spcAft>
            </a:pPr>
            <a:r>
              <a:rPr kumimoji="1" lang="en-US" altLang="zh-CN" dirty="0"/>
              <a:t>Teradata, Oracle, IBM DB2, …</a:t>
            </a:r>
          </a:p>
          <a:p>
            <a:pPr fontAlgn="auto">
              <a:spcAft>
                <a:spcPts val="0"/>
              </a:spcAft>
            </a:pPr>
            <a:endParaRPr kumimoji="1" lang="en-US" altLang="zh-CN" dirty="0"/>
          </a:p>
          <a:p>
            <a:pPr fontAlgn="auto">
              <a:spcAft>
                <a:spcPts val="0"/>
              </a:spcAft>
            </a:pPr>
            <a:r>
              <a:rPr kumimoji="1" lang="en-US" altLang="zh-CN" dirty="0"/>
              <a:t>Business Intelligence &amp; Analytics</a:t>
            </a:r>
          </a:p>
          <a:p>
            <a:pPr lvl="1" fontAlgn="auto">
              <a:spcAft>
                <a:spcPts val="0"/>
              </a:spcAft>
            </a:pPr>
            <a:r>
              <a:rPr kumimoji="1" lang="en-US" altLang="zh-CN" dirty="0"/>
              <a:t>SAS, SPSS, R, …</a:t>
            </a:r>
          </a:p>
          <a:p>
            <a:pPr lvl="1" fontAlgn="auto">
              <a:spcAft>
                <a:spcPts val="0"/>
              </a:spcAft>
            </a:pPr>
            <a:r>
              <a:rPr kumimoji="1" lang="en-US" altLang="zh-CN" dirty="0"/>
              <a:t>Power BI, Tableau, Spotfire, …</a:t>
            </a:r>
          </a:p>
        </p:txBody>
      </p:sp>
    </p:spTree>
    <p:extLst>
      <p:ext uri="{BB962C8B-B14F-4D97-AF65-F5344CB8AC3E}">
        <p14:creationId xmlns:p14="http://schemas.microsoft.com/office/powerpoint/2010/main" val="2935175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9476C9-215E-947F-A607-51F8FC1E6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5943600" cy="5334000"/>
          </a:xfrm>
        </p:spPr>
        <p:txBody>
          <a:bodyPr/>
          <a:lstStyle/>
          <a:p>
            <a:r>
              <a:rPr kumimoji="1" lang="en-US" altLang="zh-CN" dirty="0"/>
              <a:t>Data Sources</a:t>
            </a:r>
          </a:p>
          <a:p>
            <a:pPr lvl="1"/>
            <a:r>
              <a:rPr kumimoji="1" lang="en-US" altLang="zh-CN" dirty="0"/>
              <a:t>Application databases</a:t>
            </a:r>
          </a:p>
          <a:p>
            <a:pPr lvl="1"/>
            <a:r>
              <a:rPr kumimoji="1" lang="en-US" altLang="zh-CN" dirty="0"/>
              <a:t>Logs</a:t>
            </a:r>
          </a:p>
          <a:p>
            <a:pPr lvl="1"/>
            <a:r>
              <a:rPr kumimoji="1" lang="en-US" altLang="zh-CN" dirty="0"/>
              <a:t>Web crawl data</a:t>
            </a:r>
          </a:p>
          <a:p>
            <a:r>
              <a:rPr kumimoji="1" lang="en-US" altLang="zh-CN" dirty="0"/>
              <a:t>ETL</a:t>
            </a:r>
          </a:p>
          <a:p>
            <a:pPr lvl="1"/>
            <a:r>
              <a:rPr kumimoji="1" lang="en-US" altLang="zh-CN" dirty="0"/>
              <a:t>Apache Flume, Apache Sqoop, …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B74653-8632-6C3D-1D2D-09C89E964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Instantiations(4) – Web Companies</a:t>
            </a:r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E867731-BE72-91B4-48B7-88E6DBC80EB8}"/>
              </a:ext>
            </a:extLst>
          </p:cNvPr>
          <p:cNvSpPr txBox="1">
            <a:spLocks/>
          </p:cNvSpPr>
          <p:nvPr/>
        </p:nvSpPr>
        <p:spPr bwMode="auto">
          <a:xfrm>
            <a:off x="7219122" y="1981200"/>
            <a:ext cx="6268278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/>
          <a:lstStyle>
            <a:lvl1pPr marL="335280" indent="-335280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rgbClr val="A2424F"/>
              </a:buClr>
              <a:buSzPct val="80000"/>
              <a:buChar char="•"/>
              <a:defRPr sz="30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7705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bg1">
                  <a:lumMod val="65000"/>
                </a:schemeClr>
              </a:buClr>
              <a:buSzPct val="90000"/>
              <a:buFont typeface="Times" panose="02020603050405020304" pitchFamily="18" charset="0"/>
              <a:buChar char="•"/>
              <a:defRPr sz="26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631950" indent="-32575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rgbClr val="F3A999"/>
              </a:buClr>
              <a:buSzPct val="90000"/>
              <a:buChar char="•"/>
              <a:defRPr sz="24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284730" indent="-325755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0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938780" indent="-325755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000">
                <a:solidFill>
                  <a:srgbClr val="262626"/>
                </a:solidFill>
                <a:latin typeface="Lato" panose="020F05020202040302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592195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4975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90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170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1" lang="en-US" altLang="zh-CN" dirty="0"/>
              <a:t>Data Warehouse</a:t>
            </a:r>
          </a:p>
          <a:p>
            <a:pPr lvl="1" fontAlgn="auto">
              <a:spcAft>
                <a:spcPts val="0"/>
              </a:spcAft>
            </a:pPr>
            <a:r>
              <a:rPr kumimoji="1" lang="en-US" altLang="zh-CN" dirty="0"/>
              <a:t>Hadoop-based: Hive, </a:t>
            </a:r>
            <a:r>
              <a:rPr kumimoji="1" lang="en-US" altLang="zh-CN" dirty="0" err="1"/>
              <a:t>Hbase</a:t>
            </a:r>
            <a:endParaRPr kumimoji="1" lang="en-US" altLang="zh-CN" dirty="0"/>
          </a:p>
          <a:p>
            <a:pPr lvl="1" fontAlgn="auto">
              <a:spcAft>
                <a:spcPts val="0"/>
              </a:spcAft>
            </a:pPr>
            <a:r>
              <a:rPr kumimoji="1" lang="en-US" altLang="zh-CN" dirty="0"/>
              <a:t>Microsoft Azure, Amazon Redshift</a:t>
            </a:r>
          </a:p>
          <a:p>
            <a:pPr fontAlgn="auto">
              <a:spcAft>
                <a:spcPts val="0"/>
              </a:spcAft>
            </a:pPr>
            <a:endParaRPr kumimoji="1" lang="en-US" altLang="zh-CN" dirty="0"/>
          </a:p>
          <a:p>
            <a:pPr fontAlgn="auto">
              <a:spcAft>
                <a:spcPts val="0"/>
              </a:spcAft>
            </a:pPr>
            <a:r>
              <a:rPr kumimoji="1" lang="en-US" altLang="zh-CN" dirty="0"/>
              <a:t>Business Intelligence &amp; Analytics</a:t>
            </a:r>
          </a:p>
          <a:p>
            <a:pPr lvl="1" fontAlgn="auto">
              <a:spcAft>
                <a:spcPts val="0"/>
              </a:spcAft>
            </a:pPr>
            <a:r>
              <a:rPr kumimoji="1" lang="en-US" altLang="zh-CN" dirty="0"/>
              <a:t>Argus, R, …</a:t>
            </a:r>
          </a:p>
        </p:txBody>
      </p:sp>
    </p:spTree>
    <p:extLst>
      <p:ext uri="{BB962C8B-B14F-4D97-AF65-F5344CB8AC3E}">
        <p14:creationId xmlns:p14="http://schemas.microsoft.com/office/powerpoint/2010/main" val="12343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DE396D-559B-45C3-5C92-4D92F0ABD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Raw data</a:t>
            </a:r>
            <a:r>
              <a:rPr lang="en-US" dirty="0"/>
              <a:t> can always be </a:t>
            </a:r>
            <a:r>
              <a:rPr lang="en-US" b="1" dirty="0">
                <a:solidFill>
                  <a:srgbClr val="A2424F"/>
                </a:solidFill>
              </a:rPr>
              <a:t>DIRTY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9B6238-6A5E-0431-5480-86140A8F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da-DK" altLang="zh-CN" dirty="0"/>
              <a:t>“</a:t>
            </a:r>
            <a:r>
              <a:rPr kumimoji="1" lang="da-DK" altLang="zh-CN" dirty="0" err="1"/>
              <a:t>Garbage</a:t>
            </a:r>
            <a:r>
              <a:rPr kumimoji="1" lang="da-DK" altLang="zh-CN" dirty="0"/>
              <a:t> in, </a:t>
            </a:r>
            <a:r>
              <a:rPr kumimoji="1" lang="da-DK" altLang="zh-CN" dirty="0" err="1"/>
              <a:t>garbage</a:t>
            </a:r>
            <a:r>
              <a:rPr kumimoji="1" lang="da-DK" altLang="zh-CN" dirty="0"/>
              <a:t> out.”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733861-BD58-434F-4204-38CCC41A2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438" y="2933700"/>
            <a:ext cx="1108152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15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2D392F0-DA15-142C-5E06-6CDB3F444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300" y="1676400"/>
            <a:ext cx="106711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56C738-A17B-A263-2841-24B48898E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3962400" cy="5334000"/>
          </a:xfrm>
        </p:spPr>
        <p:txBody>
          <a:bodyPr/>
          <a:lstStyle/>
          <a:p>
            <a:r>
              <a:rPr lang="en-US" dirty="0"/>
              <a:t>Data quality: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Completeness</a:t>
            </a:r>
          </a:p>
          <a:p>
            <a:pPr lvl="1"/>
            <a:r>
              <a:rPr lang="en-US" dirty="0"/>
              <a:t>Consistency</a:t>
            </a:r>
          </a:p>
          <a:p>
            <a:pPr lvl="1"/>
            <a:r>
              <a:rPr lang="en-US" dirty="0"/>
              <a:t>Interpretability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387A7A-FEAA-0C30-C2EC-C3BC8F997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Quality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86AF12-630B-5C9B-2DC0-89A2FC373B80}"/>
              </a:ext>
            </a:extLst>
          </p:cNvPr>
          <p:cNvSpPr/>
          <p:nvPr/>
        </p:nvSpPr>
        <p:spPr bwMode="auto">
          <a:xfrm>
            <a:off x="4876800" y="2133600"/>
            <a:ext cx="1752600" cy="228600"/>
          </a:xfrm>
          <a:prstGeom prst="rect">
            <a:avLst/>
          </a:prstGeom>
          <a:noFill/>
          <a:ln w="19050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C3FF25-1444-809F-317B-A4D8CD1C80EB}"/>
              </a:ext>
            </a:extLst>
          </p:cNvPr>
          <p:cNvSpPr/>
          <p:nvPr/>
        </p:nvSpPr>
        <p:spPr bwMode="auto">
          <a:xfrm>
            <a:off x="8382000" y="2133600"/>
            <a:ext cx="1524000" cy="228600"/>
          </a:xfrm>
          <a:prstGeom prst="rect">
            <a:avLst/>
          </a:prstGeom>
          <a:noFill/>
          <a:ln w="19050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16891A-DA37-D74E-75EC-B044D2DF5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762000"/>
            <a:ext cx="2179509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38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5CADC1-BEE6-AAD2-A97A-9294B7C4A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integration involves </a:t>
            </a:r>
            <a:r>
              <a:rPr lang="en-US" dirty="0">
                <a:solidFill>
                  <a:srgbClr val="A2424F"/>
                </a:solidFill>
              </a:rPr>
              <a:t>combining</a:t>
            </a:r>
            <a:r>
              <a:rPr lang="en-US" dirty="0"/>
              <a:t> data residing in </a:t>
            </a:r>
            <a:r>
              <a:rPr lang="en-US" dirty="0">
                <a:solidFill>
                  <a:srgbClr val="A2424F"/>
                </a:solidFill>
              </a:rPr>
              <a:t>different sources</a:t>
            </a:r>
            <a:r>
              <a:rPr lang="en-US" dirty="0"/>
              <a:t> and providing users with </a:t>
            </a:r>
            <a:r>
              <a:rPr lang="en-US" dirty="0">
                <a:solidFill>
                  <a:srgbClr val="1086B9"/>
                </a:solidFill>
              </a:rPr>
              <a:t>a unified view</a:t>
            </a:r>
            <a:r>
              <a:rPr lang="en-US" dirty="0"/>
              <a:t> of these data.</a:t>
            </a:r>
          </a:p>
          <a:p>
            <a:pPr lvl="1"/>
            <a:r>
              <a:rPr lang="en-US" dirty="0"/>
              <a:t>Remember “views” in DBMS?</a:t>
            </a:r>
          </a:p>
          <a:p>
            <a:endParaRPr lang="en-US" dirty="0"/>
          </a:p>
          <a:p>
            <a:r>
              <a:rPr lang="en-US" dirty="0"/>
              <a:t>Management of data from multiple sources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5E4F4C-2194-EF55-AD3D-5BF6389A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F803F-D58A-6E52-9071-12E17AE13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105400"/>
            <a:ext cx="4356652" cy="2004060"/>
          </a:xfrm>
          <a:prstGeom prst="rect">
            <a:avLst/>
          </a:prstGeom>
        </p:spPr>
      </p:pic>
      <p:pic>
        <p:nvPicPr>
          <p:cNvPr id="5" name="Content Placeholder 5" descr="Screen Shot 2012-11-15 at 11.10.16 PM.png">
            <a:extLst>
              <a:ext uri="{FF2B5EF4-FFF2-40B4-BE49-F238E27FC236}">
                <a16:creationId xmlns:a16="http://schemas.microsoft.com/office/drawing/2014/main" id="{F8FE0831-F39F-11C3-FA60-259618B3B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891" y="4640710"/>
            <a:ext cx="7912100" cy="3215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7677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996037-637B-7E51-D5D8-85D928CAA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A2424F"/>
                </a:solidFill>
              </a:rPr>
              <a:t>Data analysis</a:t>
            </a:r>
          </a:p>
          <a:p>
            <a:pPr lvl="1"/>
            <a:r>
              <a:rPr lang="en-US" dirty="0"/>
              <a:t>Detailed inspection before operations</a:t>
            </a:r>
          </a:p>
          <a:p>
            <a:r>
              <a:rPr lang="en-US" dirty="0">
                <a:solidFill>
                  <a:srgbClr val="A2424F"/>
                </a:solidFill>
              </a:rPr>
              <a:t>Conflicts resolution</a:t>
            </a:r>
          </a:p>
          <a:p>
            <a:pPr lvl="1"/>
            <a:r>
              <a:rPr lang="en-US" dirty="0"/>
              <a:t>Resolve data confliction between data sources to be integrated</a:t>
            </a:r>
          </a:p>
          <a:p>
            <a:r>
              <a:rPr lang="en-US" dirty="0">
                <a:solidFill>
                  <a:srgbClr val="A2424F"/>
                </a:solidFill>
              </a:rPr>
              <a:t>Definition of transformation workflow and mapping rules</a:t>
            </a:r>
          </a:p>
          <a:p>
            <a:pPr lvl="1"/>
            <a:r>
              <a:rPr lang="en-US" dirty="0"/>
              <a:t>Workflow methods for schema adaption and transformation</a:t>
            </a:r>
          </a:p>
          <a:p>
            <a:r>
              <a:rPr lang="en-US" dirty="0">
                <a:solidFill>
                  <a:srgbClr val="A2424F"/>
                </a:solidFill>
              </a:rPr>
              <a:t>Verification of  Workflow</a:t>
            </a:r>
          </a:p>
          <a:p>
            <a:pPr lvl="1"/>
            <a:r>
              <a:rPr lang="en-US" dirty="0"/>
              <a:t>Verify each steps</a:t>
            </a:r>
          </a:p>
          <a:p>
            <a:r>
              <a:rPr lang="en-US" dirty="0">
                <a:solidFill>
                  <a:srgbClr val="A2424F"/>
                </a:solidFill>
              </a:rPr>
              <a:t>Transformation</a:t>
            </a:r>
          </a:p>
          <a:p>
            <a:pPr lvl="1"/>
            <a:r>
              <a:rPr lang="en-US" dirty="0"/>
              <a:t>start the process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5A216D-4103-5C19-3678-C1113E832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Typical Data Cleaning and Integration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37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25988F-A7D3-DE10-E795-EC5D5B9FC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File-based Storage</a:t>
            </a:r>
          </a:p>
          <a:p>
            <a:pPr lvl="1"/>
            <a:r>
              <a:rPr kumimoji="1" lang="en-US" altLang="zh-CN" dirty="0"/>
              <a:t>Simplest way &amp; easy to manage</a:t>
            </a:r>
          </a:p>
          <a:p>
            <a:pPr lvl="1"/>
            <a:r>
              <a:rPr kumimoji="1" lang="en-US" altLang="zh-CN" dirty="0"/>
              <a:t>Scalability is low</a:t>
            </a:r>
          </a:p>
          <a:p>
            <a:endParaRPr kumimoji="1" lang="en-US" altLang="zh-CN" dirty="0"/>
          </a:p>
          <a:p>
            <a:r>
              <a:rPr kumimoji="1" lang="en-US" altLang="zh-CN" b="1" dirty="0">
                <a:solidFill>
                  <a:srgbClr val="A2424F"/>
                </a:solidFill>
              </a:rPr>
              <a:t>Database &amp; DBMS</a:t>
            </a:r>
          </a:p>
          <a:p>
            <a:pPr lvl="1"/>
            <a:r>
              <a:rPr kumimoji="1" lang="en-US" altLang="zh-CN" dirty="0"/>
              <a:t>What we have learned for 10+ weeks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Data Warehouse</a:t>
            </a:r>
          </a:p>
          <a:p>
            <a:endParaRPr kumimoji="1" lang="en-US" altLang="zh-CN" dirty="0"/>
          </a:p>
          <a:p>
            <a:endParaRPr kumimoji="1" lang="zh-CN" alt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2F9EBB-D7A2-F65A-FA8B-AEEED8CAD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Load and Store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10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DD75C9-227B-0DA9-2D49-C7E36DAC2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altLang="zh-CN" dirty="0">
                <a:latin typeface="Gill Sans Light" charset="0"/>
                <a:ea typeface="Gill Sans Light" charset="0"/>
                <a:cs typeface="Gill Sans Light" charset="0"/>
              </a:rPr>
              <a:t>A data warehouse is a </a:t>
            </a:r>
            <a:r>
              <a:rPr lang="en-US" altLang="zh-CN" dirty="0">
                <a:solidFill>
                  <a:srgbClr val="2B4E76"/>
                </a:solidFill>
                <a:latin typeface="Gill Sans" charset="0"/>
                <a:ea typeface="Gill Sans" charset="0"/>
                <a:cs typeface="Gill Sans" charset="0"/>
              </a:rPr>
              <a:t>subject-oriented</a:t>
            </a:r>
            <a:r>
              <a:rPr lang="en-US" altLang="zh-CN" dirty="0">
                <a:latin typeface="Gill Sans Light" charset="0"/>
                <a:ea typeface="Gill Sans Light" charset="0"/>
                <a:cs typeface="Gill Sans Light" charset="0"/>
              </a:rPr>
              <a:t>, </a:t>
            </a:r>
            <a:r>
              <a:rPr lang="en-US" altLang="zh-CN" dirty="0">
                <a:solidFill>
                  <a:srgbClr val="2B4E76"/>
                </a:solidFill>
                <a:latin typeface="Gill Sans" charset="0"/>
                <a:ea typeface="Gill Sans" charset="0"/>
                <a:cs typeface="Gill Sans" charset="0"/>
              </a:rPr>
              <a:t>integrated</a:t>
            </a:r>
            <a:r>
              <a:rPr lang="en-US" altLang="zh-CN" dirty="0">
                <a:latin typeface="Gill Sans Light" charset="0"/>
                <a:ea typeface="Gill Sans Light" charset="0"/>
                <a:cs typeface="Gill Sans Light" charset="0"/>
              </a:rPr>
              <a:t>, </a:t>
            </a:r>
            <a:r>
              <a:rPr lang="en-US" altLang="zh-CN" dirty="0">
                <a:solidFill>
                  <a:srgbClr val="2B4E76"/>
                </a:solidFill>
                <a:latin typeface="Gill Sans" charset="0"/>
                <a:ea typeface="Gill Sans" charset="0"/>
                <a:cs typeface="Gill Sans" charset="0"/>
              </a:rPr>
              <a:t>time-</a:t>
            </a:r>
            <a:r>
              <a:rPr lang="en-US" altLang="zh-CN" dirty="0" err="1">
                <a:solidFill>
                  <a:srgbClr val="2B4E76"/>
                </a:solidFill>
                <a:latin typeface="Gill Sans" charset="0"/>
                <a:ea typeface="Gill Sans" charset="0"/>
                <a:cs typeface="Gill Sans" charset="0"/>
              </a:rPr>
              <a:t>varient</a:t>
            </a:r>
            <a:r>
              <a:rPr lang="en-US" altLang="zh-CN" dirty="0">
                <a:latin typeface="Gill Sans Light" charset="0"/>
                <a:ea typeface="Gill Sans Light" charset="0"/>
                <a:cs typeface="Gill Sans Light" charset="0"/>
              </a:rPr>
              <a:t>, and </a:t>
            </a:r>
            <a:r>
              <a:rPr lang="en-US" altLang="zh-CN" dirty="0">
                <a:solidFill>
                  <a:srgbClr val="2B4E76"/>
                </a:solidFill>
                <a:latin typeface="Gill Sans" charset="0"/>
                <a:ea typeface="Gill Sans" charset="0"/>
                <a:cs typeface="Gill Sans" charset="0"/>
              </a:rPr>
              <a:t>nonvolatile</a:t>
            </a:r>
            <a:r>
              <a:rPr lang="en-US" altLang="zh-CN" dirty="0">
                <a:latin typeface="Gill Sans Light" charset="0"/>
                <a:ea typeface="Gill Sans Light" charset="0"/>
                <a:cs typeface="Gill Sans Light" charset="0"/>
              </a:rPr>
              <a:t> collection of data in support of management’s decision making process.</a:t>
            </a:r>
          </a:p>
          <a:p>
            <a:pPr marL="0" indent="0" algn="r">
              <a:buNone/>
            </a:pPr>
            <a:r>
              <a:rPr lang="en-US" altLang="zh-CN" sz="2000" i="1" dirty="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--</a:t>
            </a:r>
            <a:r>
              <a:rPr lang="zh-CN" altLang="en-US" sz="2000" i="1" dirty="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en-US" altLang="zh-CN" sz="2000" i="1" dirty="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W. H. </a:t>
            </a:r>
            <a:r>
              <a:rPr lang="en-US" altLang="zh-CN" sz="2000" i="1" dirty="0" err="1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Inmon</a:t>
            </a:r>
            <a:r>
              <a:rPr lang="en-US" altLang="zh-CN" sz="2000" i="1" dirty="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, “Building the Data Warehouse”. 1996.</a:t>
            </a:r>
          </a:p>
          <a:p>
            <a:endParaRPr kumimoji="1" lang="zh-CN" altLang="en-US" dirty="0"/>
          </a:p>
          <a:p>
            <a:pPr marL="0" indent="0" algn="just" fontAlgn="auto">
              <a:lnSpc>
                <a:spcPct val="140000"/>
              </a:lnSpc>
              <a:spcAft>
                <a:spcPts val="0"/>
              </a:spcAft>
              <a:buNone/>
            </a:pPr>
            <a:r>
              <a:rPr lang="en-US" altLang="zh-CN" dirty="0">
                <a:latin typeface="Gill Sans Light" charset="0"/>
                <a:ea typeface="Gill Sans Light" charset="0"/>
                <a:cs typeface="Gill Sans Light" charset="0"/>
              </a:rPr>
              <a:t>Loosely Speaking, a data warehouse refers to a data repository that is </a:t>
            </a:r>
            <a:r>
              <a:rPr lang="en-US" altLang="zh-CN" dirty="0">
                <a:solidFill>
                  <a:srgbClr val="2B4E76"/>
                </a:solidFill>
                <a:latin typeface="Gill Sans" charset="0"/>
                <a:ea typeface="Gill Sans" charset="0"/>
                <a:cs typeface="Gill Sans" charset="0"/>
              </a:rPr>
              <a:t>maintained separately</a:t>
            </a:r>
            <a:r>
              <a:rPr lang="en-US" altLang="zh-CN" dirty="0">
                <a:latin typeface="Gill Sans Light" charset="0"/>
                <a:ea typeface="Gill Sans Light" charset="0"/>
                <a:cs typeface="Gill Sans Light" charset="0"/>
              </a:rPr>
              <a:t> from an organization’s operational databases.</a:t>
            </a:r>
          </a:p>
          <a:p>
            <a:pPr marL="0" indent="0" algn="r" fontAlgn="auto">
              <a:lnSpc>
                <a:spcPct val="130000"/>
              </a:lnSpc>
              <a:spcAft>
                <a:spcPts val="0"/>
              </a:spcAft>
              <a:buNone/>
            </a:pPr>
            <a:r>
              <a:rPr lang="en-US" altLang="zh-CN" sz="2400" i="1" dirty="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--</a:t>
            </a:r>
            <a:r>
              <a:rPr lang="zh-CN" altLang="en-US" sz="2400" i="1" dirty="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en-US" altLang="zh-CN" sz="2400" i="1" dirty="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J. Han and M. </a:t>
            </a:r>
            <a:r>
              <a:rPr lang="en-US" altLang="zh-CN" sz="2400" i="1" dirty="0" err="1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Kamber</a:t>
            </a:r>
            <a:r>
              <a:rPr lang="en-US" altLang="zh-CN" sz="2400" i="1" dirty="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, “Data Mining: Concepts and Techniques”, 3rd ed., 2011.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7C2D7-0514-AC3D-9486-57E87A5F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</a:t>
            </a:r>
          </a:p>
        </p:txBody>
      </p:sp>
    </p:spTree>
    <p:extLst>
      <p:ext uri="{BB962C8B-B14F-4D97-AF65-F5344CB8AC3E}">
        <p14:creationId xmlns:p14="http://schemas.microsoft.com/office/powerpoint/2010/main" val="164070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C2EEAE-50B4-99B0-136E-12CA3B84D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6324600" cy="5334000"/>
          </a:xfrm>
        </p:spPr>
        <p:txBody>
          <a:bodyPr/>
          <a:lstStyle/>
          <a:p>
            <a:r>
              <a:rPr lang="en-US" dirty="0"/>
              <a:t>Optimization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 relational algebra expression may have many </a:t>
            </a:r>
            <a:r>
              <a:rPr lang="en-US" altLang="en-US" dirty="0">
                <a:solidFill>
                  <a:srgbClr val="A2424F"/>
                </a:solidFill>
                <a:ea typeface="MS PGothic" panose="020B0600070205080204" pitchFamily="34" charset="-128"/>
              </a:rPr>
              <a:t>equivalent</a:t>
            </a:r>
            <a:r>
              <a:rPr lang="en-US" altLang="en-US" dirty="0">
                <a:ea typeface="MS PGothic" panose="020B0600070205080204" pitchFamily="34" charset="-128"/>
              </a:rPr>
              <a:t> expressions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E.g.,</a:t>
            </a:r>
          </a:p>
          <a:p>
            <a:pPr marL="335280" lvl="1" indent="0" algn="ctr">
              <a:buNone/>
            </a:pPr>
            <a:r>
              <a:rPr lang="en-US" altLang="en-US" sz="28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en-US" sz="2800" i="1" baseline="-250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salary</a:t>
            </a:r>
            <a:r>
              <a:rPr lang="en-US" altLang="en-US" sz="2800" baseline="-250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75000</a:t>
            </a:r>
            <a:r>
              <a:rPr lang="en-US" altLang="en-US" sz="28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(</a:t>
            </a:r>
            <a:r>
              <a:rPr lang="en-US" altLang="en-US" sz="2800" i="1" baseline="-250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salary</a:t>
            </a:r>
            <a:r>
              <a:rPr lang="en-US" altLang="en-US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(instructor))</a:t>
            </a:r>
          </a:p>
          <a:p>
            <a:pPr marL="33528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altLang="en-US" dirty="0">
                <a:latin typeface="Lato" panose="020F0502020204030203" pitchFamily="34" charset="77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	is equivalent to</a:t>
            </a:r>
          </a:p>
          <a:p>
            <a:pPr marL="335280" lvl="1" indent="0" algn="ctr">
              <a:buNone/>
            </a:pPr>
            <a:r>
              <a:rPr lang="en-US" altLang="en-US" sz="28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</a:t>
            </a:r>
            <a:r>
              <a:rPr lang="en-US" altLang="en-US" sz="2800" baseline="-250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salary</a:t>
            </a:r>
            <a:r>
              <a:rPr lang="en-US" altLang="en-US" sz="28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(</a:t>
            </a:r>
            <a:r>
              <a:rPr lang="en-US" altLang="en-US" sz="2800" baseline="-250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salary75000</a:t>
            </a:r>
            <a:r>
              <a:rPr lang="en-US" altLang="en-US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(instructor))</a:t>
            </a:r>
          </a:p>
          <a:p>
            <a:pPr marL="335280" lvl="1" indent="0" algn="ctr">
              <a:buNone/>
            </a:pPr>
            <a:endParaRPr lang="en-US" altLang="en-US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35280" lvl="1" indent="0" algn="ctr">
              <a:buNone/>
            </a:pPr>
            <a:r>
              <a:rPr lang="en-US" altLang="zh-CN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Really </a:t>
            </a:r>
            <a:r>
              <a:rPr lang="en-US" altLang="zh-CN" dirty="0" err="1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equaivalent</a:t>
            </a:r>
            <a:r>
              <a:rPr lang="en-US" altLang="zh-CN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?</a:t>
            </a:r>
            <a:endParaRPr lang="en-US" altLang="en-US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35280" lvl="1" indent="0" algn="ctr">
              <a:buNone/>
            </a:pPr>
            <a:endParaRPr lang="en-US" altLang="en-US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8890A9-C4BB-83DB-D8C8-E3EB53E8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 in Query Processing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8E6CB5EA-C1F7-F87A-EDE0-ABA844D1D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57400"/>
            <a:ext cx="685198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527353-15B9-43BB-C5FB-6EF1E6FF2120}"/>
              </a:ext>
            </a:extLst>
          </p:cNvPr>
          <p:cNvSpPr/>
          <p:nvPr/>
        </p:nvSpPr>
        <p:spPr bwMode="auto">
          <a:xfrm>
            <a:off x="11510681" y="2976282"/>
            <a:ext cx="2808903" cy="3348318"/>
          </a:xfrm>
          <a:prstGeom prst="rect">
            <a:avLst/>
          </a:prstGeom>
          <a:noFill/>
          <a:ln w="38100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A4771-B72B-1228-0E66-9E83DD6AA317}"/>
              </a:ext>
            </a:extLst>
          </p:cNvPr>
          <p:cNvSpPr txBox="1"/>
          <p:nvPr/>
        </p:nvSpPr>
        <p:spPr>
          <a:xfrm>
            <a:off x="685800" y="6629400"/>
            <a:ext cx="6893861" cy="13849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A2424F"/>
                </a:solidFill>
                <a:latin typeface="Lato" panose="020F0502020204030203" pitchFamily="34" charset="77"/>
              </a:rPr>
              <a:t>But the number of rows involved in the projection operation may be (significantly) smaller in the second expression</a:t>
            </a:r>
          </a:p>
        </p:txBody>
      </p:sp>
    </p:spTree>
    <p:extLst>
      <p:ext uri="{BB962C8B-B14F-4D97-AF65-F5344CB8AC3E}">
        <p14:creationId xmlns:p14="http://schemas.microsoft.com/office/powerpoint/2010/main" val="32162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848EAF4-0597-F18D-7ED0-FBB077D1D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Differences between Databases and Data Warehouses</a:t>
            </a:r>
            <a:endParaRPr kumimoji="1" lang="zh-CN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1FBBA3B-7413-1547-8484-2AC6F6A4E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636911"/>
              </p:ext>
            </p:extLst>
          </p:nvPr>
        </p:nvGraphicFramePr>
        <p:xfrm>
          <a:off x="508855" y="2286000"/>
          <a:ext cx="13612689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6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7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i="0" dirty="0">
                          <a:latin typeface="Lato" panose="020F0502020204030203" pitchFamily="34" charset="77"/>
                        </a:rPr>
                        <a:t>DB</a:t>
                      </a:r>
                      <a:endParaRPr lang="zh-CN" altLang="en-US" sz="2000" b="1" i="0" dirty="0">
                        <a:latin typeface="Lato" panose="020F050202020403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i="0" dirty="0">
                          <a:latin typeface="Lato" panose="020F0502020204030203" pitchFamily="34" charset="77"/>
                        </a:rPr>
                        <a:t>DW</a:t>
                      </a:r>
                      <a:endParaRPr lang="zh-CN" altLang="en-US" sz="2000" b="1" i="0" dirty="0">
                        <a:latin typeface="Lato" panose="020F050202020403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i="1" dirty="0">
                          <a:latin typeface="Lato" panose="020F0502020204030203" pitchFamily="34" charset="77"/>
                        </a:rPr>
                        <a:t>Characteristics</a:t>
                      </a:r>
                      <a:endParaRPr lang="zh-CN" altLang="en-US" sz="2000" b="0" i="1" dirty="0">
                        <a:latin typeface="Lato" panose="020F050202020403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operational</a:t>
                      </a:r>
                      <a:r>
                        <a:rPr lang="en-US" altLang="zh-CN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processing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informational processing 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i="1" dirty="0">
                          <a:latin typeface="Lato" panose="020F0502020204030203" pitchFamily="34" charset="77"/>
                        </a:rPr>
                        <a:t>Orientation</a:t>
                      </a:r>
                      <a:endParaRPr lang="zh-CN" altLang="en-US" sz="2000" b="0" i="1" dirty="0">
                        <a:latin typeface="Lato" panose="020F050202020403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transaction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analysis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altLang="zh-CN" sz="2000" b="0" i="1" dirty="0">
                          <a:latin typeface="Lato" panose="020F0502020204030203" pitchFamily="34" charset="77"/>
                        </a:rPr>
                        <a:t>User</a:t>
                      </a:r>
                      <a:endParaRPr lang="zh-CN" altLang="en-US" sz="2000" b="0" i="1" dirty="0">
                        <a:latin typeface="Lato" panose="020F050202020403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terminal</a:t>
                      </a:r>
                      <a:r>
                        <a:rPr lang="en-US" altLang="zh-CN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users: clerk, database administrator(DBA)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knowledge</a:t>
                      </a:r>
                      <a:r>
                        <a:rPr lang="en-US" altLang="zh-CN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workers: manager, analyst, executive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altLang="zh-CN" sz="2000" b="0" i="1" dirty="0">
                          <a:latin typeface="Lato" panose="020F0502020204030203" pitchFamily="34" charset="77"/>
                        </a:rPr>
                        <a:t>Function</a:t>
                      </a:r>
                      <a:endParaRPr lang="zh-CN" altLang="en-US" sz="2000" b="0" i="1" dirty="0">
                        <a:latin typeface="Lato" panose="020F050202020403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everyday operations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long-term informational requirements</a:t>
                      </a:r>
                      <a:r>
                        <a:rPr lang="en-US" altLang="zh-CN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decision support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altLang="zh-CN" sz="2000" b="0" i="1" dirty="0">
                          <a:latin typeface="Lato" panose="020F0502020204030203" pitchFamily="34" charset="77"/>
                        </a:rPr>
                        <a:t>Data</a:t>
                      </a:r>
                      <a:endParaRPr lang="zh-CN" altLang="en-US" sz="2000" b="0" i="1" dirty="0">
                        <a:latin typeface="Lato" panose="020F050202020403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current, up-to-date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historic, accuracy maintained over time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i="1" dirty="0">
                          <a:latin typeface="Lato" panose="020F0502020204030203" pitchFamily="34" charset="77"/>
                        </a:rPr>
                        <a:t>Access</a:t>
                      </a:r>
                      <a:endParaRPr lang="zh-CN" altLang="en-US" sz="2000" b="0" i="1" dirty="0">
                        <a:latin typeface="Lato" panose="020F050202020403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read/write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mostly read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i="1" dirty="0">
                          <a:latin typeface="Lato" panose="020F0502020204030203" pitchFamily="34" charset="77"/>
                        </a:rPr>
                        <a:t>Focus</a:t>
                      </a:r>
                      <a:endParaRPr lang="zh-CN" altLang="en-US" sz="2000" b="0" i="1" dirty="0">
                        <a:latin typeface="Lato" panose="020F050202020403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data in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information/knowledge out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i="1" dirty="0">
                          <a:latin typeface="Lato" panose="020F0502020204030203" pitchFamily="34" charset="77"/>
                        </a:rPr>
                        <a:t>Size</a:t>
                      </a:r>
                      <a:endParaRPr lang="zh-CN" altLang="en-US" sz="2000" b="0" i="1" dirty="0">
                        <a:latin typeface="Lato" panose="020F050202020403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GB to high-order</a:t>
                      </a:r>
                      <a:r>
                        <a:rPr lang="en-US" altLang="zh-CN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GB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itchFamily="18" charset="0"/>
                          <a:cs typeface="Times New Roman" pitchFamily="18" charset="0"/>
                        </a:rPr>
                        <a:t>&gt;=TB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596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B02DB7-0C27-81BF-1D3E-7B42CBA3F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  <a:p>
            <a:r>
              <a:rPr lang="en-US" dirty="0"/>
              <a:t>Data Mining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FC3EB-9B78-646B-5F59-2B1A1917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330250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8C5C49-15FB-B597-7B01-BBBADF180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</a:t>
            </a:r>
            <a:r>
              <a:rPr lang="en-US" dirty="0">
                <a:solidFill>
                  <a:srgbClr val="A2424F"/>
                </a:solidFill>
              </a:rPr>
              <a:t>statistics</a:t>
            </a:r>
          </a:p>
          <a:p>
            <a:pPr lvl="1"/>
            <a:r>
              <a:rPr lang="en-US" dirty="0"/>
              <a:t>Data visualization-driven method</a:t>
            </a:r>
          </a:p>
          <a:p>
            <a:pPr lvl="1"/>
            <a:r>
              <a:rPr lang="en-US" dirty="0"/>
              <a:t>Summary of main characteristics in easy-to-understand form</a:t>
            </a:r>
          </a:p>
          <a:p>
            <a:endParaRPr lang="en-US" dirty="0"/>
          </a:p>
          <a:p>
            <a:r>
              <a:rPr lang="en-US" dirty="0"/>
              <a:t>Types of </a:t>
            </a:r>
            <a:r>
              <a:rPr lang="en-US" dirty="0">
                <a:solidFill>
                  <a:srgbClr val="A2424F"/>
                </a:solidFill>
              </a:rPr>
              <a:t>data visualization </a:t>
            </a:r>
            <a:r>
              <a:rPr lang="en-US" dirty="0"/>
              <a:t>methods in EDA:</a:t>
            </a:r>
          </a:p>
          <a:p>
            <a:pPr lvl="1"/>
            <a:r>
              <a:rPr lang="en-US" dirty="0"/>
              <a:t>Plotting of raw data</a:t>
            </a:r>
          </a:p>
          <a:p>
            <a:pPr lvl="1"/>
            <a:r>
              <a:rPr lang="en-US" dirty="0"/>
              <a:t>Plotting of statistical values</a:t>
            </a:r>
          </a:p>
          <a:p>
            <a:pPr lvl="1"/>
            <a:r>
              <a:rPr lang="en-US" dirty="0"/>
              <a:t>Multiple coordinated views (Dashboard)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3112D6-9B5C-8E76-F8FC-EF66360B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Exploratory Data Analysis (EDA)</a:t>
            </a:r>
            <a:endParaRPr lang="en-US" dirty="0"/>
          </a:p>
        </p:txBody>
      </p:sp>
      <p:pic>
        <p:nvPicPr>
          <p:cNvPr id="5" name="Picture 2" descr="https://i0.wp.com/flowingdata.com/wp-content/uploads/2018/09/Decline-of-Heather.png?fit=750%2C479&amp;ssl=1">
            <a:extLst>
              <a:ext uri="{FF2B5EF4-FFF2-40B4-BE49-F238E27FC236}">
                <a16:creationId xmlns:a16="http://schemas.microsoft.com/office/drawing/2014/main" id="{C45D2D34-3720-EBF6-EE52-A0B14BC66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225" y="3247094"/>
            <a:ext cx="3278832" cy="209408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54F9E8C6-A763-E2FE-7CE2-6F2180405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9"/>
          <a:stretch/>
        </p:blipFill>
        <p:spPr bwMode="auto">
          <a:xfrm>
            <a:off x="10896600" y="1752600"/>
            <a:ext cx="2415690" cy="15830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内容占位符 7">
            <a:extLst>
              <a:ext uri="{FF2B5EF4-FFF2-40B4-BE49-F238E27FC236}">
                <a16:creationId xmlns:a16="http://schemas.microsoft.com/office/drawing/2014/main" id="{021C06A8-C956-E40C-3604-1F52202D8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0677366" y="5518709"/>
            <a:ext cx="3758691" cy="24955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3DA2CBEF-13B5-6AD8-E607-196EBDFB8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594888" y="6145623"/>
            <a:ext cx="2467759" cy="17424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Z:\信息可视化课程建设\Class3\materials\movie_guiji.png">
            <a:extLst>
              <a:ext uri="{FF2B5EF4-FFF2-40B4-BE49-F238E27FC236}">
                <a16:creationId xmlns:a16="http://schemas.microsoft.com/office/drawing/2014/main" id="{5D45D032-D79E-AC82-F16A-C1A9FCF8A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765" y="4024215"/>
            <a:ext cx="2108491" cy="209408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436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9C7AF2-48D6-DF20-630A-73F3FBC0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Mining</a:t>
            </a:r>
            <a:endParaRPr 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10E5672-C972-27A5-592E-B1DF8316541C}"/>
              </a:ext>
            </a:extLst>
          </p:cNvPr>
          <p:cNvSpPr txBox="1">
            <a:spLocks/>
          </p:cNvSpPr>
          <p:nvPr/>
        </p:nvSpPr>
        <p:spPr bwMode="auto">
          <a:xfrm>
            <a:off x="821635" y="2057400"/>
            <a:ext cx="131826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>
            <a:noAutofit/>
          </a:bodyPr>
          <a:lstStyle>
            <a:lvl1pPr marL="335280" indent="-335280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bg2"/>
              </a:buClr>
              <a:buSzPct val="80000"/>
              <a:buChar char="•"/>
              <a:defRPr sz="300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7705" indent="-35242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rgbClr val="ADD3F7"/>
              </a:buClr>
              <a:buSzPct val="90000"/>
              <a:buFont typeface="Times" panose="02020603050405020304" pitchFamily="18" charset="0"/>
              <a:buChar char="•"/>
              <a:defRPr sz="260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631950" indent="-325755" algn="l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SzPct val="90000"/>
              <a:buChar char="•"/>
              <a:defRPr sz="240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284730" indent="-325755" algn="l" rtl="0" eaLnBrk="0" fontAlgn="base" hangingPunct="0">
              <a:spcBef>
                <a:spcPts val="400"/>
              </a:spcBef>
              <a:spcAft>
                <a:spcPts val="200"/>
              </a:spcAft>
              <a:buChar char="–"/>
              <a:defRPr sz="200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938780" indent="-325755" algn="l" rtl="0" eaLnBrk="0" fontAlgn="base" hangingPunct="0">
              <a:spcBef>
                <a:spcPts val="400"/>
              </a:spcBef>
              <a:spcAft>
                <a:spcPts val="200"/>
              </a:spcAft>
              <a:buChar char="»"/>
              <a:defRPr sz="200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3592195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6pPr>
            <a:lvl7pPr marL="4244975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7pPr>
            <a:lvl8pPr marL="4898390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8pPr>
            <a:lvl9pPr marL="5551170" indent="-32639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400">
                <a:solidFill>
                  <a:srgbClr val="EEEAFF"/>
                </a:solidFill>
                <a:latin typeface="+mn-lt"/>
                <a:ea typeface="+mn-ea"/>
              </a:defRPr>
            </a:lvl9pPr>
          </a:lstStyle>
          <a:p>
            <a:pPr marL="0" indent="0" algn="just">
              <a:buFontTx/>
              <a:buNone/>
            </a:pPr>
            <a:r>
              <a:rPr lang="zh-CN" altLang="en-US" sz="3200" kern="0" dirty="0">
                <a:latin typeface="Gill Sans Light" charset="0"/>
                <a:ea typeface="Gill Sans Light" charset="0"/>
                <a:cs typeface="Gill Sans Light" charset="0"/>
              </a:rPr>
              <a:t>    </a:t>
            </a:r>
            <a:r>
              <a:rPr lang="en-US" altLang="zh-CN" sz="3200" kern="0" dirty="0">
                <a:latin typeface="Gill Sans Light" charset="0"/>
                <a:ea typeface="Gill Sans Light" charset="0"/>
                <a:cs typeface="Gill Sans Light" charset="0"/>
              </a:rPr>
              <a:t>“</a:t>
            </a:r>
            <a:r>
              <a:rPr lang="en-US" altLang="zh-CN" sz="3200" kern="0" dirty="0">
                <a:solidFill>
                  <a:srgbClr val="2B4E76"/>
                </a:solidFill>
                <a:latin typeface="Gill Sans" charset="0"/>
                <a:ea typeface="Gill Sans" charset="0"/>
                <a:cs typeface="Gill Sans" charset="0"/>
              </a:rPr>
              <a:t>Data Mining</a:t>
            </a:r>
            <a:r>
              <a:rPr lang="en-US" altLang="zh-CN" sz="3200" kern="0" dirty="0">
                <a:latin typeface="Gill Sans Light" charset="0"/>
                <a:ea typeface="Gill Sans Light" charset="0"/>
                <a:cs typeface="Gill Sans Light" charset="0"/>
              </a:rPr>
              <a:t>, also popularly referred to as </a:t>
            </a:r>
            <a:r>
              <a:rPr lang="en-US" altLang="zh-CN" sz="3200" kern="0" dirty="0">
                <a:solidFill>
                  <a:srgbClr val="2B4E76"/>
                </a:solidFill>
                <a:latin typeface="Gill Sans" charset="0"/>
                <a:ea typeface="Gill Sans" charset="0"/>
                <a:cs typeface="Gill Sans" charset="0"/>
              </a:rPr>
              <a:t>knowledge discovery</a:t>
            </a:r>
            <a:r>
              <a:rPr lang="en-US" altLang="zh-CN" sz="3200" kern="0" dirty="0">
                <a:latin typeface="Gill Sans Light" charset="0"/>
                <a:ea typeface="Gill Sans Light" charset="0"/>
                <a:cs typeface="Gill Sans Light" charset="0"/>
              </a:rPr>
              <a:t> from data (KDD), is the automated or convenient </a:t>
            </a:r>
            <a:r>
              <a:rPr lang="en-US" altLang="zh-CN" sz="3200" kern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extraction of patterns representing knowledge</a:t>
            </a:r>
            <a:r>
              <a:rPr lang="en-US" altLang="zh-CN" sz="3200" kern="0" dirty="0">
                <a:solidFill>
                  <a:srgbClr val="FF0000"/>
                </a:solidFill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en-US" altLang="zh-CN" sz="3200" kern="0" dirty="0">
                <a:latin typeface="Gill Sans Light" charset="0"/>
                <a:ea typeface="Gill Sans Light" charset="0"/>
                <a:cs typeface="Gill Sans Light" charset="0"/>
              </a:rPr>
              <a:t>implicitly stored or captured in large databases, data warehouses, the Web, other massive repositories, or data streams.”</a:t>
            </a:r>
          </a:p>
          <a:p>
            <a:pPr marL="0" indent="0" algn="r">
              <a:buFontTx/>
              <a:buNone/>
            </a:pPr>
            <a:r>
              <a:rPr lang="en-US" altLang="zh-CN" sz="1800" i="1" kern="0" dirty="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--</a:t>
            </a:r>
            <a:r>
              <a:rPr lang="zh-CN" altLang="en-US" sz="1800" i="1" kern="0" dirty="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en-US" altLang="zh-CN" sz="1800" i="1" kern="0" dirty="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H. Jiawei and M. </a:t>
            </a:r>
            <a:r>
              <a:rPr lang="en-US" altLang="zh-CN" sz="1800" i="1" kern="0" dirty="0" err="1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Kamber</a:t>
            </a:r>
            <a:r>
              <a:rPr lang="en-US" altLang="zh-CN" sz="1800" i="1" kern="0" dirty="0">
                <a:solidFill>
                  <a:schemeClr val="bg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, “Data Mining: Concepts and Techniques”, 3rd ed., 2011.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755EB-FBFA-B3D8-3B70-2DB847D81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5105400"/>
            <a:ext cx="102489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503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9B0C8B-EE09-337E-C625-492D6570B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Descriptive Tasks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Predictive Tasks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E4B479-F40A-C346-0DC6-E8B556874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in Data Mining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CE51E-EAB2-FD9C-DED6-FCCD29586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689363"/>
            <a:ext cx="7950200" cy="163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E5429B-5568-17BD-B640-2E690667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706" y="5475218"/>
            <a:ext cx="106426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7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B0B4AB-F6F3-E22C-23D3-9129649EE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Description</a:t>
            </a:r>
          </a:p>
          <a:p>
            <a:pPr lvl="1"/>
            <a:r>
              <a:rPr lang="en-US" dirty="0"/>
              <a:t>Describe features of data directly</a:t>
            </a:r>
          </a:p>
          <a:p>
            <a:r>
              <a:rPr lang="en-US" dirty="0"/>
              <a:t>Association Analysis</a:t>
            </a:r>
          </a:p>
          <a:p>
            <a:pPr lvl="1"/>
            <a:r>
              <a:rPr lang="en-US" dirty="0"/>
              <a:t>Analyze “feature-value” pairs that occur frequently in data</a:t>
            </a:r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Group data on the principle of maximizing the intra-class similarity and minimizing the inter-class similarity</a:t>
            </a:r>
          </a:p>
          <a:p>
            <a:r>
              <a:rPr lang="en-US" dirty="0"/>
              <a:t>Outlier Detection</a:t>
            </a:r>
          </a:p>
          <a:p>
            <a:pPr lvl="1"/>
            <a:r>
              <a:rPr lang="en-US" dirty="0"/>
              <a:t>Analyze objects that do not comply with the general behavior or model of the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F0EC4-9B43-739A-D0AF-90F0625D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Descriptive 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51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8D7B1E-0C2E-A919-8796-06FE1AEA8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Model the relationship between a scalar response and a number of variables</a:t>
            </a:r>
          </a:p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Find a model/function that describes and distinguish data classes or concepts based on analysis of a set of training data</a:t>
            </a:r>
          </a:p>
          <a:p>
            <a:r>
              <a:rPr lang="en-US" dirty="0"/>
              <a:t>Evolution Analysis</a:t>
            </a:r>
          </a:p>
          <a:p>
            <a:pPr lvl="1"/>
            <a:r>
              <a:rPr lang="en-US" dirty="0"/>
              <a:t>Analyze temporal and spatial patterns in dataset, model these patterns and predict data in unknown </a:t>
            </a:r>
            <a:r>
              <a:rPr lang="en-US" dirty="0" err="1"/>
              <a:t>spatio</a:t>
            </a:r>
            <a:r>
              <a:rPr lang="en-US" dirty="0"/>
              <a:t>-temporal positions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41FFCB-2055-45E3-6280-AA09543B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Tasks</a:t>
            </a:r>
          </a:p>
        </p:txBody>
      </p:sp>
    </p:spTree>
    <p:extLst>
      <p:ext uri="{BB962C8B-B14F-4D97-AF65-F5344CB8AC3E}">
        <p14:creationId xmlns:p14="http://schemas.microsoft.com/office/powerpoint/2010/main" val="3596096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C2EEAE-50B4-99B0-136E-12CA3B84D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12954000" cy="5334000"/>
          </a:xfrm>
        </p:spPr>
        <p:txBody>
          <a:bodyPr/>
          <a:lstStyle/>
          <a:p>
            <a:r>
              <a:rPr lang="en-US" dirty="0"/>
              <a:t>Optimization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 relational algebra expression may have many equivalent expressions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… and each relational algebra operation can be evaluated using one of several different algorithms</a:t>
            </a:r>
          </a:p>
          <a:p>
            <a:pPr lvl="1"/>
            <a:endParaRPr lang="en-US" altLang="en-US" i="1" dirty="0">
              <a:ea typeface="MS PGothic" panose="020B0600070205080204" pitchFamily="34" charset="-128"/>
            </a:endParaRP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Correspondingly, a relational-algebra expression can be evaluated in many ways </a:t>
            </a:r>
          </a:p>
          <a:p>
            <a:pPr lvl="1"/>
            <a:endParaRPr lang="en-US" altLang="en-US" dirty="0">
              <a:ea typeface="MS PGothic" panose="020B0600070205080204" pitchFamily="34" charset="-128"/>
            </a:endParaRP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8890A9-C4BB-83DB-D8C8-E3EB53E8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 in Query Processing</a:t>
            </a:r>
          </a:p>
        </p:txBody>
      </p:sp>
    </p:spTree>
    <p:extLst>
      <p:ext uri="{BB962C8B-B14F-4D97-AF65-F5344CB8AC3E}">
        <p14:creationId xmlns:p14="http://schemas.microsoft.com/office/powerpoint/2010/main" val="3864944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C2EEAE-50B4-99B0-136E-12CA3B84D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12801600" cy="5334000"/>
          </a:xfrm>
        </p:spPr>
        <p:txBody>
          <a:bodyPr/>
          <a:lstStyle/>
          <a:p>
            <a:r>
              <a:rPr lang="en-US" dirty="0"/>
              <a:t>Optimization</a:t>
            </a:r>
          </a:p>
          <a:p>
            <a:pPr lvl="1"/>
            <a:r>
              <a:rPr lang="en-US" b="1" dirty="0">
                <a:solidFill>
                  <a:srgbClr val="A2424F"/>
                </a:solidFill>
              </a:rPr>
              <a:t>Evaluation Plan</a:t>
            </a:r>
            <a:r>
              <a:rPr lang="en-US" dirty="0"/>
              <a:t>: Annotated expression specifying detailed evaluation strategy</a:t>
            </a:r>
          </a:p>
          <a:p>
            <a:pPr lvl="1"/>
            <a:r>
              <a:rPr lang="en-US" dirty="0"/>
              <a:t>E.g.,:</a:t>
            </a:r>
          </a:p>
          <a:p>
            <a:pPr lvl="2"/>
            <a:r>
              <a:rPr lang="en-US" u="sng" dirty="0"/>
              <a:t>Use an index on </a:t>
            </a:r>
            <a:r>
              <a:rPr lang="en-US" u="sng" dirty="0">
                <a:latin typeface="Consolas" panose="020B0609020204030204" pitchFamily="49" charset="0"/>
                <a:cs typeface="Consolas" panose="020B0609020204030204" pitchFamily="49" charset="0"/>
              </a:rPr>
              <a:t>salary</a:t>
            </a:r>
            <a:r>
              <a:rPr lang="en-US" u="sng" dirty="0"/>
              <a:t> </a:t>
            </a:r>
            <a:r>
              <a:rPr lang="en-US" dirty="0"/>
              <a:t>to find instructors with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salary&lt;75000</a:t>
            </a:r>
            <a:endParaRPr lang="en-US" dirty="0"/>
          </a:p>
          <a:p>
            <a:pPr lvl="2"/>
            <a:r>
              <a:rPr lang="en-US" dirty="0"/>
              <a:t>Or </a:t>
            </a:r>
            <a:r>
              <a:rPr lang="en-US" u="sng" dirty="0"/>
              <a:t>perform complete relation scan</a:t>
            </a:r>
            <a:r>
              <a:rPr lang="en-US" dirty="0"/>
              <a:t> and discard instructors with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salary&lt;75000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Cost can be estimated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using statistical information from the database catalog</a:t>
            </a:r>
          </a:p>
          <a:p>
            <a:pPr lvl="2"/>
            <a:r>
              <a:rPr lang="en-US" dirty="0"/>
              <a:t>E.g., Number of tuples in each relation, size of tuples, etc.</a:t>
            </a:r>
          </a:p>
          <a:p>
            <a:pPr lvl="2"/>
            <a:endParaRPr lang="en-US" dirty="0"/>
          </a:p>
          <a:p>
            <a:pPr lvl="1"/>
            <a:endParaRPr lang="en-US" altLang="en-US" dirty="0">
              <a:ea typeface="MS PGothic" panose="020B0600070205080204" pitchFamily="34" charset="-128"/>
            </a:endParaRP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8890A9-C4BB-83DB-D8C8-E3EB53E8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 in Query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B2CB2D-D134-086E-7CBD-CC1324361565}"/>
              </a:ext>
            </a:extLst>
          </p:cNvPr>
          <p:cNvSpPr txBox="1"/>
          <p:nvPr/>
        </p:nvSpPr>
        <p:spPr>
          <a:xfrm>
            <a:off x="838200" y="4840069"/>
            <a:ext cx="1295400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marL="17463" lvl="1" indent="0" algn="ctr"/>
            <a:r>
              <a:rPr kumimoji="1" lang="en-US" sz="2400" b="1" dirty="0">
                <a:solidFill>
                  <a:srgbClr val="A2424F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Query Optimization</a:t>
            </a:r>
            <a:r>
              <a:rPr kumimoji="1" lang="en-US" sz="2400" dirty="0">
                <a:solidFill>
                  <a:srgbClr val="000000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: </a:t>
            </a:r>
            <a:r>
              <a:rPr kumimoji="1" lang="en-US" sz="2400" u="sng" dirty="0">
                <a:solidFill>
                  <a:srgbClr val="000000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Choose the one with the </a:t>
            </a:r>
            <a:r>
              <a:rPr kumimoji="1" lang="en-US" sz="2400" u="sng" dirty="0">
                <a:solidFill>
                  <a:srgbClr val="A2424F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lowest cost</a:t>
            </a:r>
            <a:r>
              <a:rPr kumimoji="1" lang="en-US" sz="2400" dirty="0">
                <a:solidFill>
                  <a:srgbClr val="A2424F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 </a:t>
            </a:r>
            <a:r>
              <a:rPr kumimoji="1" lang="en-US" sz="2400" dirty="0">
                <a:solidFill>
                  <a:srgbClr val="000000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among all equivalent evaluation plans</a:t>
            </a:r>
          </a:p>
        </p:txBody>
      </p:sp>
    </p:spTree>
    <p:extLst>
      <p:ext uri="{BB962C8B-B14F-4D97-AF65-F5344CB8AC3E}">
        <p14:creationId xmlns:p14="http://schemas.microsoft.com/office/powerpoint/2010/main" val="1299481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C2EEAE-50B4-99B0-136E-12CA3B84D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6324600" cy="5334000"/>
          </a:xfrm>
        </p:spPr>
        <p:txBody>
          <a:bodyPr/>
          <a:lstStyle/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The query-execution engine </a:t>
            </a:r>
            <a:r>
              <a:rPr lang="en-US" u="sng" dirty="0"/>
              <a:t>takes a </a:t>
            </a:r>
            <a:r>
              <a:rPr lang="en-US" u="sng" dirty="0">
                <a:solidFill>
                  <a:srgbClr val="A2424F"/>
                </a:solidFill>
              </a:rPr>
              <a:t>query-evaluation plan</a:t>
            </a:r>
            <a:r>
              <a:rPr lang="en-US" dirty="0"/>
              <a:t>, </a:t>
            </a:r>
            <a:r>
              <a:rPr lang="en-US" u="sng" dirty="0"/>
              <a:t>executes</a:t>
            </a:r>
            <a:r>
              <a:rPr lang="en-US" dirty="0"/>
              <a:t> that plan, and </a:t>
            </a:r>
            <a:r>
              <a:rPr lang="en-US" u="sng" dirty="0"/>
              <a:t>returns the answers</a:t>
            </a:r>
            <a:r>
              <a:rPr lang="en-US" dirty="0"/>
              <a:t> to the query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8890A9-C4BB-83DB-D8C8-E3EB53E8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 in Query Processing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8E6CB5EA-C1F7-F87A-EDE0-ABA844D1D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57400"/>
            <a:ext cx="685198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C5D977-FBF5-E9CD-F8D1-EABA31176494}"/>
              </a:ext>
            </a:extLst>
          </p:cNvPr>
          <p:cNvSpPr/>
          <p:nvPr/>
        </p:nvSpPr>
        <p:spPr bwMode="auto">
          <a:xfrm>
            <a:off x="8686800" y="1981200"/>
            <a:ext cx="4953000" cy="1066800"/>
          </a:xfrm>
          <a:prstGeom prst="rect">
            <a:avLst/>
          </a:prstGeom>
          <a:noFill/>
          <a:ln w="38100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5DB328-0AD4-2559-0C79-4B3DF43C5339}"/>
              </a:ext>
            </a:extLst>
          </p:cNvPr>
          <p:cNvSpPr/>
          <p:nvPr/>
        </p:nvSpPr>
        <p:spPr bwMode="auto">
          <a:xfrm>
            <a:off x="7162800" y="3543300"/>
            <a:ext cx="4267200" cy="2476500"/>
          </a:xfrm>
          <a:prstGeom prst="rect">
            <a:avLst/>
          </a:prstGeom>
          <a:noFill/>
          <a:ln w="38100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9361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DC46C9-75B8-21B6-0E99-1B75E8440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System Concepts , 7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  <a:p>
            <a:pPr lvl="1"/>
            <a:r>
              <a:rPr lang="en-US" dirty="0"/>
              <a:t>Part Six</a:t>
            </a:r>
          </a:p>
          <a:p>
            <a:pPr lvl="2"/>
            <a:r>
              <a:rPr lang="en-US" dirty="0"/>
              <a:t>Chapter 15 “Query Processing”</a:t>
            </a:r>
          </a:p>
          <a:p>
            <a:pPr lvl="2"/>
            <a:r>
              <a:rPr lang="en-US" dirty="0"/>
              <a:t>Chapter 16 “Query Optimization”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255A4A-D9F5-6363-C841-39BC6981C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286724386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  <a:cs typeface="MS PGothic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  <a:cs typeface="MS PGothic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6482</TotalTime>
  <Words>2314</Words>
  <Application>Microsoft Office PowerPoint</Application>
  <PresentationFormat>自定义</PresentationFormat>
  <Paragraphs>430</Paragraphs>
  <Slides>56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9" baseType="lpstr">
      <vt:lpstr>Gill Sans</vt:lpstr>
      <vt:lpstr>Gill Sans Light</vt:lpstr>
      <vt:lpstr>MS PGothic</vt:lpstr>
      <vt:lpstr>等线</vt:lpstr>
      <vt:lpstr>Arial</vt:lpstr>
      <vt:lpstr>Consolas</vt:lpstr>
      <vt:lpstr>Lato</vt:lpstr>
      <vt:lpstr>Lato Black</vt:lpstr>
      <vt:lpstr>Montserrat</vt:lpstr>
      <vt:lpstr>Tahoma</vt:lpstr>
      <vt:lpstr>Times</vt:lpstr>
      <vt:lpstr>Times New Roman</vt:lpstr>
      <vt:lpstr>Blank Presentation</vt:lpstr>
      <vt:lpstr> Principles of Database Systems (CS307) Lecture 15: Advanced Topics</vt:lpstr>
      <vt:lpstr>Query Planning and Optimization</vt:lpstr>
      <vt:lpstr>Basic Steps in Query Processing</vt:lpstr>
      <vt:lpstr>Basic Steps in Query Processing</vt:lpstr>
      <vt:lpstr>Basic Steps in Query Processing</vt:lpstr>
      <vt:lpstr>Basic Steps in Query Processing</vt:lpstr>
      <vt:lpstr>Basic Steps in Query Processing</vt:lpstr>
      <vt:lpstr>Basic Steps in Query Processing</vt:lpstr>
      <vt:lpstr>Further Reading</vt:lpstr>
      <vt:lpstr>Beyond Tables: More Data Types</vt:lpstr>
      <vt:lpstr>Semi-Structured Data</vt:lpstr>
      <vt:lpstr>Features of Semi-Structured Data Models</vt:lpstr>
      <vt:lpstr>Features of Semi-Structured Data Models</vt:lpstr>
      <vt:lpstr>Features of Semi-Structured Data Models</vt:lpstr>
      <vt:lpstr>Nested Data Types</vt:lpstr>
      <vt:lpstr>JSON</vt:lpstr>
      <vt:lpstr>JSON</vt:lpstr>
      <vt:lpstr>JSON</vt:lpstr>
      <vt:lpstr>XML</vt:lpstr>
      <vt:lpstr>Textual Data</vt:lpstr>
      <vt:lpstr>Spatial Data</vt:lpstr>
      <vt:lpstr>Representation of Geometric Information</vt:lpstr>
      <vt:lpstr>NoSQL Database</vt:lpstr>
      <vt:lpstr>Beyond PostgreSQL: More DBMS</vt:lpstr>
      <vt:lpstr>Commercial &amp; Open-Source Solutions</vt:lpstr>
      <vt:lpstr>Commercial &amp; Open-Source Solutions</vt:lpstr>
      <vt:lpstr>Commercial &amp; Open-Source Solutions</vt:lpstr>
      <vt:lpstr>openGauss</vt:lpstr>
      <vt:lpstr>Key Differences between openGauss and PostgreSQL</vt:lpstr>
      <vt:lpstr>Key Differences between openGauss and PostgreSQL</vt:lpstr>
      <vt:lpstr>Beyond Storage: Data Analytics</vt:lpstr>
      <vt:lpstr>What is Data (Revisited)</vt:lpstr>
      <vt:lpstr>What you see is what you get?</vt:lpstr>
      <vt:lpstr>Basic Statistical Descriptions</vt:lpstr>
      <vt:lpstr>Relationship between Data Objects: Data (Dis)Similarity</vt:lpstr>
      <vt:lpstr>What is Big Data?</vt:lpstr>
      <vt:lpstr>Three Dimensions of Big Data</vt:lpstr>
      <vt:lpstr>The Emergence of Data Science</vt:lpstr>
      <vt:lpstr>Standard Architecture</vt:lpstr>
      <vt:lpstr>Instantiations(1) - Businessmen</vt:lpstr>
      <vt:lpstr>Instantiations(2) - Programmers</vt:lpstr>
      <vt:lpstr>Instantiations(3) - Enterprises</vt:lpstr>
      <vt:lpstr>Instantiations(4) – Web Companies</vt:lpstr>
      <vt:lpstr>“Garbage in, garbage out.”</vt:lpstr>
      <vt:lpstr>Data Quality</vt:lpstr>
      <vt:lpstr>Data Integration</vt:lpstr>
      <vt:lpstr>Typical Data Cleaning and Integration Workflow</vt:lpstr>
      <vt:lpstr>Load and Store Data</vt:lpstr>
      <vt:lpstr>Data Warehouse</vt:lpstr>
      <vt:lpstr>Differences between Databases and Data Warehouses</vt:lpstr>
      <vt:lpstr>Data Analysis</vt:lpstr>
      <vt:lpstr>Exploratory Data Analysis (EDA)</vt:lpstr>
      <vt:lpstr>Data Mining</vt:lpstr>
      <vt:lpstr>Tasks in Data Mining</vt:lpstr>
      <vt:lpstr>Descriptive Tasks</vt:lpstr>
      <vt:lpstr>Predictive Tasks</vt:lpstr>
    </vt:vector>
  </TitlesOfParts>
  <Company>Melissa Kingman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Kingman</dc:creator>
  <cp:lastModifiedBy>Ran Cheng</cp:lastModifiedBy>
  <cp:revision>4509</cp:revision>
  <dcterms:created xsi:type="dcterms:W3CDTF">2008-06-27T17:43:00Z</dcterms:created>
  <dcterms:modified xsi:type="dcterms:W3CDTF">2023-12-25T07:54:50Z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